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44" d="100"/>
          <a:sy n="44" d="100"/>
        </p:scale>
        <p:origin x="-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00642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5629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41135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45832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8181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65001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8611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74972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80531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85274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4597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4C2D8-59B5-4F48-955B-4AE28DAA1745}" type="datetimeFigureOut">
              <a:rPr lang="en-ZA" smtClean="0"/>
              <a:t>2016-08-10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9B94B-5A7D-4EB6-9B32-AF1805B12FC9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167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080656"/>
            <a:ext cx="9144000" cy="4613562"/>
          </a:xfrm>
        </p:spPr>
        <p:txBody>
          <a:bodyPr>
            <a:normAutofit/>
          </a:bodyPr>
          <a:lstStyle/>
          <a:p>
            <a:r>
              <a:rPr lang="en-ZA" sz="4000" dirty="0" smtClean="0"/>
              <a:t>TERMINOLOGY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ZA" dirty="0" smtClean="0"/>
              <a:t>Competence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ZA" dirty="0" smtClean="0"/>
              <a:t>Training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ZA" dirty="0" smtClean="0"/>
              <a:t>Competency-based modular training</a:t>
            </a:r>
          </a:p>
          <a:p>
            <a:pPr marL="457200" indent="-457200" algn="l">
              <a:buFont typeface="+mj-lt"/>
              <a:buAutoNum type="arabicPeriod"/>
            </a:pPr>
            <a:endParaRPr lang="en-ZA" dirty="0" smtClean="0"/>
          </a:p>
          <a:p>
            <a:pPr marL="457200" indent="-457200" algn="l">
              <a:buFont typeface="+mj-lt"/>
              <a:buAutoNum type="arabicPeriod"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58936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COMPETENCE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Rectangle 3"/>
          <p:cNvSpPr/>
          <p:nvPr/>
        </p:nvSpPr>
        <p:spPr>
          <a:xfrm>
            <a:off x="3048000" y="227483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ZA" dirty="0" smtClean="0"/>
              <a:t>VARIOUS APPROACHES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ZA" dirty="0" smtClean="0"/>
              <a:t>SOUTH AFRICA : COMPETENCY APPROACH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ZA" dirty="0" smtClean="0"/>
              <a:t>COMPETENCY : 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ZA" dirty="0" smtClean="0"/>
              <a:t>COMPETENCY – REACHING OF AN OUTCOME/RESULT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ZA" dirty="0" smtClean="0"/>
              <a:t>COMPONENTS OF COMPETENCY</a:t>
            </a:r>
          </a:p>
          <a:p>
            <a:r>
              <a:rPr lang="en-ZA" dirty="0" smtClean="0"/>
              <a:t>Elements of competence</a:t>
            </a:r>
          </a:p>
          <a:p>
            <a:r>
              <a:rPr lang="en-ZA" dirty="0" smtClean="0"/>
              <a:t>Performance criteria</a:t>
            </a:r>
          </a:p>
          <a:p>
            <a:r>
              <a:rPr lang="en-ZA" dirty="0" smtClean="0"/>
              <a:t>Conditions for performance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68269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CHARACTERISTICS OF COMPETENCY-BASED MODULAR TRAINING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3358"/>
            <a:ext cx="10515600" cy="4351338"/>
          </a:xfrm>
        </p:spPr>
        <p:txBody>
          <a:bodyPr>
            <a:normAutofit fontScale="47500" lnSpcReduction="20000"/>
          </a:bodyPr>
          <a:lstStyle/>
          <a:p>
            <a:r>
              <a:rPr lang="en-ZA" sz="3300" dirty="0" smtClean="0"/>
              <a:t>Knowledge/ skills/ attitude</a:t>
            </a:r>
          </a:p>
          <a:p>
            <a:r>
              <a:rPr lang="en-ZA" sz="3300" dirty="0" smtClean="0"/>
              <a:t>Task-related</a:t>
            </a:r>
          </a:p>
          <a:p>
            <a:r>
              <a:rPr lang="en-ZA" sz="3300" dirty="0" smtClean="0"/>
              <a:t>Specific objective</a:t>
            </a:r>
          </a:p>
          <a:p>
            <a:r>
              <a:rPr lang="en-ZA" sz="3300" dirty="0" smtClean="0"/>
              <a:t>Own pace</a:t>
            </a:r>
          </a:p>
          <a:p>
            <a:r>
              <a:rPr lang="en-ZA" sz="3300" dirty="0" smtClean="0"/>
              <a:t>Trainers facilitate</a:t>
            </a:r>
          </a:p>
          <a:p>
            <a:r>
              <a:rPr lang="en-ZA" sz="3300" dirty="0" smtClean="0"/>
              <a:t>Measurement against standards</a:t>
            </a:r>
          </a:p>
          <a:p>
            <a:r>
              <a:rPr lang="en-ZA" sz="3300" dirty="0" smtClean="0"/>
              <a:t>Individualisation</a:t>
            </a:r>
          </a:p>
          <a:p>
            <a:r>
              <a:rPr lang="en-ZA" sz="3300" dirty="0" smtClean="0"/>
              <a:t>Feedback</a:t>
            </a:r>
          </a:p>
          <a:p>
            <a:r>
              <a:rPr lang="en-ZA" sz="3300" dirty="0" smtClean="0"/>
              <a:t>Exit requirements</a:t>
            </a:r>
          </a:p>
          <a:p>
            <a:r>
              <a:rPr lang="en-ZA" sz="3300" dirty="0" smtClean="0"/>
              <a:t>Logical sequencing</a:t>
            </a:r>
          </a:p>
          <a:p>
            <a:r>
              <a:rPr lang="en-ZA" sz="3300" dirty="0" smtClean="0"/>
              <a:t>One competency per module</a:t>
            </a:r>
          </a:p>
          <a:p>
            <a:r>
              <a:rPr lang="en-ZA" sz="3300" dirty="0" smtClean="0"/>
              <a:t>Training methods</a:t>
            </a:r>
          </a:p>
          <a:p>
            <a:r>
              <a:rPr lang="en-ZA" sz="3300" dirty="0" smtClean="0"/>
              <a:t>Practice and revision</a:t>
            </a:r>
          </a:p>
          <a:p>
            <a:r>
              <a:rPr lang="en-ZA" sz="3300" dirty="0" smtClean="0"/>
              <a:t>Sequencing </a:t>
            </a:r>
          </a:p>
          <a:p>
            <a:endParaRPr lang="en-ZA" dirty="0" smtClean="0"/>
          </a:p>
          <a:p>
            <a:endParaRPr lang="en-ZA" dirty="0" smtClean="0"/>
          </a:p>
        </p:txBody>
      </p:sp>
    </p:spTree>
    <p:extLst>
      <p:ext uri="{BB962C8B-B14F-4D97-AF65-F5344CB8AC3E}">
        <p14:creationId xmlns:p14="http://schemas.microsoft.com/office/powerpoint/2010/main" val="2535144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0091" y="249383"/>
            <a:ext cx="10515600" cy="6068290"/>
          </a:xfrm>
        </p:spPr>
        <p:txBody>
          <a:bodyPr>
            <a:normAutofit/>
          </a:bodyPr>
          <a:lstStyle/>
          <a:p>
            <a:pPr algn="ctr"/>
            <a:r>
              <a:rPr lang="en-ZA" dirty="0" smtClean="0"/>
              <a:t>COMPARISON BETWEEN COMPETENCY-BASED TRAINING AND NORM-BASED TRAINING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38044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 dirty="0" smtClean="0"/>
              <a:t>STEPS IN DEVELOPMENT OF PROGRAMME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ZA" dirty="0" smtClean="0"/>
              <a:t>Analyse job</a:t>
            </a:r>
          </a:p>
          <a:p>
            <a:r>
              <a:rPr lang="en-ZA" dirty="0" smtClean="0"/>
              <a:t>Measurable skills, knowledge and attitudes</a:t>
            </a:r>
          </a:p>
          <a:p>
            <a:r>
              <a:rPr lang="en-ZA" dirty="0" smtClean="0"/>
              <a:t>Sequencing</a:t>
            </a:r>
          </a:p>
          <a:p>
            <a:r>
              <a:rPr lang="en-ZA" dirty="0" smtClean="0"/>
              <a:t>Develop modules</a:t>
            </a:r>
          </a:p>
          <a:p>
            <a:r>
              <a:rPr lang="en-ZA" dirty="0" smtClean="0"/>
              <a:t>Test modules</a:t>
            </a:r>
          </a:p>
          <a:p>
            <a:r>
              <a:rPr lang="en-ZA" dirty="0" smtClean="0"/>
              <a:t>Develop management system</a:t>
            </a:r>
          </a:p>
          <a:p>
            <a:r>
              <a:rPr lang="en-ZA" dirty="0" smtClean="0"/>
              <a:t>Choose group to train</a:t>
            </a:r>
          </a:p>
          <a:p>
            <a:r>
              <a:rPr lang="en-ZA" dirty="0" smtClean="0"/>
              <a:t>Train group</a:t>
            </a:r>
          </a:p>
          <a:p>
            <a:r>
              <a:rPr lang="en-ZA" dirty="0" smtClean="0"/>
              <a:t>Apply remedial methods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40992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55500"/>
              </p:ext>
            </p:extLst>
          </p:nvPr>
        </p:nvGraphicFramePr>
        <p:xfrm>
          <a:off x="2098327" y="748143"/>
          <a:ext cx="9201044" cy="5217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4265"/>
                <a:gridCol w="4432514"/>
                <a:gridCol w="2384265"/>
              </a:tblGrid>
              <a:tr h="237147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Topic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Module 1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Module 2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147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Output/deliverable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Firefighting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First Aid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8613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Performance criteria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By the end of this module the student must be safety conscious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By the end of this module the student must know the policy regarding firefighting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By the end of this module the student must know how to operate a fire hydrant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By the end of this module the student must be able to operate a fire hose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85734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Knowledge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Safety policy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Firefighting policy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Operational requirements of a fire hydrant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4293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Skills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Operation of a fire hydrant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4293"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Attitude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Safety</a:t>
                      </a:r>
                      <a:endParaRPr lang="en-ZA" sz="1100">
                        <a:effectLst/>
                      </a:endParaRPr>
                    </a:p>
                    <a:p>
                      <a:pPr marL="342900" marR="190500" lvl="0" indent="-342900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…</a:t>
                      </a:r>
                      <a:endParaRPr lang="en-Z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90500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Z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098962" y="1261621"/>
            <a:ext cx="18700121" cy="65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29015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200</Words>
  <Application>Microsoft Office PowerPoint</Application>
  <PresentationFormat>Widescreen</PresentationFormat>
  <Paragraphs>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  <vt:lpstr>COMPETENCE</vt:lpstr>
      <vt:lpstr>CHARACTERISTICS OF COMPETENCY-BASED MODULAR TRAINING</vt:lpstr>
      <vt:lpstr>COMPARISON BETWEEN COMPETENCY-BASED TRAINING AND NORM-BASED TRAINING </vt:lpstr>
      <vt:lpstr>STEPS IN DEVELOPMENT OF PROGRAMME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COMPETENCE</dc:title>
  <dc:creator>Hazel Kirsten</dc:creator>
  <cp:lastModifiedBy>Hazel Kirsten</cp:lastModifiedBy>
  <cp:revision>3</cp:revision>
  <dcterms:created xsi:type="dcterms:W3CDTF">2016-08-10T15:33:51Z</dcterms:created>
  <dcterms:modified xsi:type="dcterms:W3CDTF">2016-08-10T15:50:33Z</dcterms:modified>
</cp:coreProperties>
</file>