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818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95415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72099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85118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0372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43110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2890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8350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0945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160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3811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085BD-4654-40A7-BBE5-74AE2091B8ED}" type="datetimeFigureOut">
              <a:rPr lang="en-ZA" smtClean="0"/>
              <a:t>2016-08-16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98A3C-E936-4B48-A7E4-3EB101CB516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8266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DETERMINING TRAINING NEEDS</a:t>
            </a:r>
            <a:endParaRPr lang="en-Z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ZA" dirty="0" smtClean="0"/>
              <a:t>DETERMINE TRAINING NEEDS ENTERPRISE-WIDE AND FOR INDIVIDUALS</a:t>
            </a:r>
          </a:p>
          <a:p>
            <a:r>
              <a:rPr lang="en-ZA" dirty="0" smtClean="0"/>
              <a:t>COLLECTION OF DATE</a:t>
            </a:r>
          </a:p>
          <a:p>
            <a:r>
              <a:rPr lang="en-ZA" dirty="0" smtClean="0"/>
              <a:t>ANALYSIS OF DATE</a:t>
            </a:r>
          </a:p>
          <a:p>
            <a:r>
              <a:rPr lang="en-ZA" dirty="0" smtClean="0"/>
              <a:t>DETERMINE TRAINING PROGRAMME/SYLLABUS</a:t>
            </a:r>
          </a:p>
          <a:p>
            <a:r>
              <a:rPr lang="en-ZA" dirty="0" smtClean="0"/>
              <a:t>FORMULATE AIMS AND OBJECTIVES</a:t>
            </a:r>
          </a:p>
          <a:p>
            <a:r>
              <a:rPr lang="en-ZA" dirty="0" smtClean="0"/>
              <a:t>SELECT CONTENT</a:t>
            </a:r>
          </a:p>
          <a:p>
            <a:r>
              <a:rPr lang="en-ZA" dirty="0" smtClean="0"/>
              <a:t>SELECT METHODS</a:t>
            </a:r>
          </a:p>
          <a:p>
            <a:r>
              <a:rPr lang="en-ZA" dirty="0" smtClean="0"/>
              <a:t>SELECT MEDIA</a:t>
            </a:r>
          </a:p>
          <a:p>
            <a:r>
              <a:rPr lang="en-ZA" dirty="0" smtClean="0"/>
              <a:t>DEVELOP MATERIAL</a:t>
            </a:r>
          </a:p>
          <a:p>
            <a:r>
              <a:rPr lang="en-ZA" dirty="0" smtClean="0"/>
              <a:t>PILOT PROGRAMME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30123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PILOT PROGRAMME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9410"/>
            <a:ext cx="10515600" cy="5342021"/>
          </a:xfrm>
        </p:spPr>
        <p:txBody>
          <a:bodyPr>
            <a:normAutofit fontScale="70000" lnSpcReduction="20000"/>
          </a:bodyPr>
          <a:lstStyle/>
          <a:p>
            <a:r>
              <a:rPr lang="en-ZA" dirty="0" smtClean="0"/>
              <a:t>IDENTIFY NEED</a:t>
            </a:r>
          </a:p>
          <a:p>
            <a:r>
              <a:rPr lang="en-ZA" dirty="0" smtClean="0"/>
              <a:t>IDENTIFY TASKS OF JOB</a:t>
            </a:r>
          </a:p>
          <a:p>
            <a:r>
              <a:rPr lang="en-ZA" dirty="0" smtClean="0"/>
              <a:t>SET OBJECTIVES</a:t>
            </a:r>
          </a:p>
          <a:p>
            <a:r>
              <a:rPr lang="en-ZA" dirty="0" smtClean="0"/>
              <a:t>IDENTIFY KNOWLEDGE, SKILL OR ATTITIDE</a:t>
            </a:r>
          </a:p>
          <a:p>
            <a:r>
              <a:rPr lang="en-ZA" dirty="0" smtClean="0"/>
              <a:t>CAPABILITY OF TRAINER</a:t>
            </a:r>
          </a:p>
          <a:p>
            <a:r>
              <a:rPr lang="en-ZA" dirty="0" smtClean="0"/>
              <a:t>LINKING OF PHASES/ MODULES</a:t>
            </a:r>
          </a:p>
          <a:p>
            <a:r>
              <a:rPr lang="en-ZA" dirty="0" smtClean="0"/>
              <a:t>CONSOLIDATE</a:t>
            </a:r>
          </a:p>
          <a:p>
            <a:r>
              <a:rPr lang="en-ZA" dirty="0" smtClean="0"/>
              <a:t>EVALUATION</a:t>
            </a:r>
          </a:p>
          <a:p>
            <a:r>
              <a:rPr lang="en-ZA" dirty="0" smtClean="0"/>
              <a:t>INCLUDE MEDIA</a:t>
            </a:r>
          </a:p>
          <a:p>
            <a:r>
              <a:rPr lang="en-ZA" dirty="0" smtClean="0"/>
              <a:t>DECIDE ON METHODS</a:t>
            </a:r>
          </a:p>
          <a:p>
            <a:r>
              <a:rPr lang="en-ZA" dirty="0" smtClean="0"/>
              <a:t>TIMING</a:t>
            </a:r>
          </a:p>
          <a:p>
            <a:r>
              <a:rPr lang="en-ZA" dirty="0" smtClean="0"/>
              <a:t>ADJUSTMENT</a:t>
            </a:r>
          </a:p>
          <a:p>
            <a:r>
              <a:rPr lang="en-ZA" dirty="0" smtClean="0"/>
              <a:t>BALANCE</a:t>
            </a:r>
          </a:p>
          <a:p>
            <a:r>
              <a:rPr lang="en-ZA" dirty="0" smtClean="0"/>
              <a:t>INSTALL FINAL VERSION</a:t>
            </a:r>
          </a:p>
          <a:p>
            <a:r>
              <a:rPr lang="en-ZA" dirty="0" smtClean="0"/>
              <a:t>MONITOR EMPLOYEE PERFORMANCE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9845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LEVELS OF NEEDS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MACRO-LEVEL NEEDS</a:t>
            </a:r>
          </a:p>
          <a:p>
            <a:r>
              <a:rPr lang="en-ZA" dirty="0" smtClean="0"/>
              <a:t>MESO-LEVEL NEEDS</a:t>
            </a:r>
          </a:p>
          <a:p>
            <a:r>
              <a:rPr lang="en-ZA" dirty="0" smtClean="0"/>
              <a:t>MICRO-LEVEL NEEDS</a:t>
            </a:r>
          </a:p>
          <a:p>
            <a:r>
              <a:rPr lang="en-ZA" dirty="0" smtClean="0"/>
              <a:t>AIM OF DETERMINING NEEDS</a:t>
            </a:r>
          </a:p>
          <a:p>
            <a:r>
              <a:rPr lang="en-ZA" dirty="0" smtClean="0"/>
              <a:t>INDICATORS OF TRAINING NEEDS</a:t>
            </a:r>
          </a:p>
          <a:p>
            <a:r>
              <a:rPr lang="en-ZA" dirty="0" smtClean="0"/>
              <a:t>TYPE OF INDIVIDUAL NEEDS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8397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NEEDS ANALYSIS : COLLECTION OF DATA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PERSONNEL RECORDS</a:t>
            </a:r>
          </a:p>
          <a:p>
            <a:r>
              <a:rPr lang="en-ZA" dirty="0" smtClean="0"/>
              <a:t>INDIVIDUAL INTERVIEWS/ DISCUSSIONS</a:t>
            </a:r>
          </a:p>
          <a:p>
            <a:r>
              <a:rPr lang="en-ZA" dirty="0" smtClean="0"/>
              <a:t>OBSERVATION – OVERT AND COVERT</a:t>
            </a:r>
          </a:p>
          <a:p>
            <a:r>
              <a:rPr lang="en-ZA" dirty="0" smtClean="0"/>
              <a:t>STRUCTURED DETERMINATION OF TRAINING NEEDS</a:t>
            </a:r>
          </a:p>
          <a:p>
            <a:r>
              <a:rPr lang="en-ZA" dirty="0" smtClean="0"/>
              <a:t>PRODUCTION/ OUTPUT RECORDS</a:t>
            </a:r>
          </a:p>
          <a:p>
            <a:r>
              <a:rPr lang="en-ZA" dirty="0" smtClean="0"/>
              <a:t>TEST RESULTS</a:t>
            </a:r>
          </a:p>
          <a:p>
            <a:endParaRPr lang="en-ZA" dirty="0" smtClean="0"/>
          </a:p>
        </p:txBody>
      </p:sp>
    </p:spTree>
    <p:extLst>
      <p:ext uri="{BB962C8B-B14F-4D97-AF65-F5344CB8AC3E}">
        <p14:creationId xmlns:p14="http://schemas.microsoft.com/office/powerpoint/2010/main" val="197609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ANALYSIS OF DATA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DESCRIBE PRESENT MANPOWER SITUATION</a:t>
            </a:r>
          </a:p>
          <a:p>
            <a:r>
              <a:rPr lang="en-ZA" dirty="0" smtClean="0"/>
              <a:t>DESCRIBE PLANNED MANPOWER SITUATION</a:t>
            </a:r>
          </a:p>
          <a:p>
            <a:r>
              <a:rPr lang="en-ZA" dirty="0" smtClean="0"/>
              <a:t>ENGAGE IN PRO-ACTIVE PLANNING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00220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DETERMINE TRAINING PROGRAMME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 smtClean="0"/>
              <a:t>DEVELOP SYSTEMATICALLY</a:t>
            </a:r>
          </a:p>
          <a:p>
            <a:r>
              <a:rPr lang="en-ZA" dirty="0" smtClean="0"/>
              <a:t>STANDARDISE STEPS</a:t>
            </a:r>
          </a:p>
          <a:p>
            <a:r>
              <a:rPr lang="en-ZA" dirty="0" smtClean="0"/>
              <a:t>BE COMPREHENSIVE</a:t>
            </a:r>
          </a:p>
          <a:p>
            <a:r>
              <a:rPr lang="en-ZA" dirty="0" smtClean="0"/>
              <a:t>ENSURE INTERNAL CONSISTENCY</a:t>
            </a:r>
          </a:p>
          <a:p>
            <a:r>
              <a:rPr lang="en-ZA" dirty="0" smtClean="0"/>
              <a:t>ENSURE RELIABILITY</a:t>
            </a:r>
          </a:p>
          <a:p>
            <a:r>
              <a:rPr lang="en-ZA" dirty="0" smtClean="0"/>
              <a:t>ENSURE APPLICABILITY TO JOBS, PEOPLE AND NEEDS</a:t>
            </a:r>
          </a:p>
          <a:p>
            <a:r>
              <a:rPr lang="en-ZA" dirty="0" smtClean="0"/>
              <a:t>BE JOB-RELATED</a:t>
            </a:r>
          </a:p>
          <a:p>
            <a:r>
              <a:rPr lang="en-ZA" dirty="0" smtClean="0"/>
              <a:t>HAVE RELEVANCE TO ORGANISATION</a:t>
            </a:r>
          </a:p>
          <a:p>
            <a:r>
              <a:rPr lang="en-ZA" dirty="0" smtClean="0"/>
              <a:t>BE EFFECTIVE</a:t>
            </a:r>
          </a:p>
          <a:p>
            <a:endParaRPr lang="en-ZA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9562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FORMULATE AIMS AND OBJECTIVES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AIMS VERSUS OBJECTIVES – DEFINITIONS</a:t>
            </a:r>
          </a:p>
          <a:p>
            <a:r>
              <a:rPr lang="en-ZA" dirty="0" smtClean="0"/>
              <a:t>REASONS FOR SETTING AIMS AND OBJECTIVES</a:t>
            </a:r>
          </a:p>
          <a:p>
            <a:r>
              <a:rPr lang="en-ZA" dirty="0" smtClean="0"/>
              <a:t>FORMULATE AIMS AND OBJECTIVES TO RELATE TO KNOWLEDGE, SKILLS AND ATTITUDES</a:t>
            </a:r>
          </a:p>
          <a:p>
            <a:r>
              <a:rPr lang="en-ZA" dirty="0" smtClean="0"/>
              <a:t>ENSURE THAT EACH OBJECTIVE CONTAINS COMPONENTS OF PERFOMANCE, CONDITION AND CRITERIA</a:t>
            </a:r>
          </a:p>
          <a:p>
            <a:r>
              <a:rPr lang="en-ZA" dirty="0" smtClean="0"/>
              <a:t>FOLLOW GUIDELINES FOR FORMULATION OF OBJECTIVES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24654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SELECTION OF CONTENT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MUST BE APPLICABLE TO SUBJECT</a:t>
            </a:r>
          </a:p>
          <a:p>
            <a:r>
              <a:rPr lang="en-ZA" dirty="0" smtClean="0"/>
              <a:t>LEVEL OF TRAINEES</a:t>
            </a:r>
          </a:p>
          <a:p>
            <a:r>
              <a:rPr lang="en-ZA" dirty="0" smtClean="0"/>
              <a:t>INTERESTING MATERIAL</a:t>
            </a:r>
          </a:p>
          <a:p>
            <a:r>
              <a:rPr lang="en-ZA" dirty="0" smtClean="0"/>
              <a:t>MATERIAL TO REFLECT REALITY</a:t>
            </a:r>
          </a:p>
          <a:p>
            <a:r>
              <a:rPr lang="en-ZA" dirty="0" smtClean="0"/>
              <a:t>COVER SKILL, ATTITUDE OF KNOWLEDGE – SELECT CONTENT</a:t>
            </a:r>
          </a:p>
          <a:p>
            <a:r>
              <a:rPr lang="en-ZA" dirty="0" smtClean="0"/>
              <a:t>HOW IMPORTANT IS CONTENT</a:t>
            </a:r>
          </a:p>
          <a:p>
            <a:r>
              <a:rPr lang="en-ZA" dirty="0" smtClean="0"/>
              <a:t>LINK CONTENT UP BETWEEN MODULES</a:t>
            </a:r>
          </a:p>
          <a:p>
            <a:r>
              <a:rPr lang="en-ZA" dirty="0" smtClean="0"/>
              <a:t>SEQUENCE CONTENT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47718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SELECTION OF METHODS/ TECHNIQUES/ INSTRUCTIONAL STRATEGIES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ZA" dirty="0" smtClean="0"/>
              <a:t>CONSIDER OBJECTIVE OF TRAINING</a:t>
            </a:r>
          </a:p>
          <a:p>
            <a:r>
              <a:rPr lang="en-ZA" dirty="0" smtClean="0"/>
              <a:t>CONSIDER PARTICIPANTS</a:t>
            </a:r>
          </a:p>
          <a:p>
            <a:r>
              <a:rPr lang="en-ZA" dirty="0" smtClean="0"/>
              <a:t>CONSIDER TRAINER</a:t>
            </a:r>
          </a:p>
          <a:p>
            <a:r>
              <a:rPr lang="en-ZA" dirty="0" smtClean="0"/>
              <a:t>INCLUDE ALL SENSES</a:t>
            </a:r>
          </a:p>
          <a:p>
            <a:r>
              <a:rPr lang="en-ZA" dirty="0" smtClean="0"/>
              <a:t>CONSIDER TIMING</a:t>
            </a:r>
          </a:p>
          <a:p>
            <a:r>
              <a:rPr lang="en-ZA" dirty="0" smtClean="0"/>
              <a:t>COMBINE TECHNIQUES</a:t>
            </a:r>
          </a:p>
          <a:p>
            <a:r>
              <a:rPr lang="en-ZA" dirty="0" smtClean="0"/>
              <a:t>CONSIDER DIFFERENCES BETWEEN SKILLS, KNOWLEDGE AND ATTITUDES</a:t>
            </a:r>
          </a:p>
          <a:p>
            <a:r>
              <a:rPr lang="en-ZA" dirty="0" smtClean="0"/>
              <a:t>CONSIDER CULTURE OF ORGANISATION</a:t>
            </a:r>
          </a:p>
          <a:p>
            <a:r>
              <a:rPr lang="en-ZA" dirty="0" smtClean="0"/>
              <a:t>CONSIDER INSTRUCTIONAL SPACE, FACILITIES, EQUIPMENT AND MATERIAL</a:t>
            </a:r>
          </a:p>
          <a:p>
            <a:r>
              <a:rPr lang="en-ZA" dirty="0" smtClean="0"/>
              <a:t>CONSIDER COST-EFFECTIVENESS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77531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SELECTION OF TRAINING MEDIA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277853"/>
          </a:xfrm>
        </p:spPr>
        <p:txBody>
          <a:bodyPr>
            <a:normAutofit fontScale="62500" lnSpcReduction="20000"/>
          </a:bodyPr>
          <a:lstStyle/>
          <a:p>
            <a:r>
              <a:rPr lang="en-ZA" dirty="0" smtClean="0"/>
              <a:t>CONSIDER VALUE OF MEDIA FOR TRAINER</a:t>
            </a:r>
          </a:p>
          <a:p>
            <a:r>
              <a:rPr lang="en-ZA" dirty="0" smtClean="0"/>
              <a:t>CONSIDER VALUE OF MEDIA FOR TRAINEE</a:t>
            </a:r>
          </a:p>
          <a:p>
            <a:r>
              <a:rPr lang="en-ZA" dirty="0" smtClean="0"/>
              <a:t>REASON FOR USING TRAINING MEDIA</a:t>
            </a:r>
          </a:p>
          <a:p>
            <a:r>
              <a:rPr lang="en-ZA" dirty="0" smtClean="0"/>
              <a:t>AUDIENCE CHARACTERISTICS</a:t>
            </a:r>
          </a:p>
          <a:p>
            <a:r>
              <a:rPr lang="en-ZA" dirty="0" smtClean="0"/>
              <a:t>TRAINING OBJECTIVES</a:t>
            </a:r>
          </a:p>
          <a:p>
            <a:r>
              <a:rPr lang="en-ZA" dirty="0" smtClean="0"/>
              <a:t>TRAINING ENVIRONMENT</a:t>
            </a:r>
          </a:p>
          <a:p>
            <a:r>
              <a:rPr lang="en-ZA" dirty="0" smtClean="0"/>
              <a:t>[RPDICTOPM</a:t>
            </a:r>
          </a:p>
          <a:p>
            <a:r>
              <a:rPr lang="en-ZA" dirty="0" smtClean="0"/>
              <a:t>COST-EFFECTIVENESS</a:t>
            </a:r>
          </a:p>
          <a:p>
            <a:r>
              <a:rPr lang="en-ZA" dirty="0" smtClean="0"/>
              <a:t>UNIQUE CHARACTERISTICS OF MEDIA</a:t>
            </a:r>
          </a:p>
          <a:p>
            <a:r>
              <a:rPr lang="en-ZA" dirty="0" smtClean="0"/>
              <a:t>AVAILABILTY/ ACCESSIBILITY</a:t>
            </a:r>
          </a:p>
          <a:p>
            <a:r>
              <a:rPr lang="en-ZA" dirty="0" smtClean="0"/>
              <a:t>PHYSICAL CONDITION</a:t>
            </a:r>
          </a:p>
          <a:p>
            <a:r>
              <a:rPr lang="en-ZA" dirty="0" smtClean="0"/>
              <a:t>SIMPLICITY OF DESIGN </a:t>
            </a:r>
          </a:p>
          <a:p>
            <a:r>
              <a:rPr lang="en-ZA" dirty="0" smtClean="0"/>
              <a:t>TIME AVAILABLE</a:t>
            </a:r>
          </a:p>
          <a:p>
            <a:r>
              <a:rPr lang="en-ZA" dirty="0" smtClean="0"/>
              <a:t>CONTENT</a:t>
            </a:r>
          </a:p>
          <a:p>
            <a:r>
              <a:rPr lang="en-ZA" dirty="0" smtClean="0"/>
              <a:t>CHOICE OF DELIVERY SYSTEM</a:t>
            </a:r>
          </a:p>
          <a:p>
            <a:r>
              <a:rPr lang="en-ZA" dirty="0" smtClean="0"/>
              <a:t>DEVELOP MATERIALS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16286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346</Words>
  <Application>Microsoft Office PowerPoint</Application>
  <PresentationFormat>Widescreen</PresentationFormat>
  <Paragraphs>98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DETERMINING TRAINING NEEDS</vt:lpstr>
      <vt:lpstr>LEVELS OF NEEDS</vt:lpstr>
      <vt:lpstr>NEEDS ANALYSIS : COLLECTION OF DATA</vt:lpstr>
      <vt:lpstr>ANALYSIS OF DATA</vt:lpstr>
      <vt:lpstr>DETERMINE TRAINING PROGRAMME</vt:lpstr>
      <vt:lpstr>FORMULATE AIMS AND OBJECTIVES</vt:lpstr>
      <vt:lpstr>SELECTION OF CONTENT</vt:lpstr>
      <vt:lpstr>SELECTION OF METHODS/ TECHNIQUES/ INSTRUCTIONAL STRATEGIES</vt:lpstr>
      <vt:lpstr>SELECTION OF TRAINING MEDIA</vt:lpstr>
      <vt:lpstr>PILOT PROGRAMME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Hazel</dc:creator>
  <cp:lastModifiedBy>Hazel</cp:lastModifiedBy>
  <cp:revision>4</cp:revision>
  <dcterms:created xsi:type="dcterms:W3CDTF">2016-08-16T13:41:08Z</dcterms:created>
  <dcterms:modified xsi:type="dcterms:W3CDTF">2016-08-16T14:06:42Z</dcterms:modified>
</cp:coreProperties>
</file>