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7" autoAdjust="0"/>
    <p:restoredTop sz="94660"/>
  </p:normalViewPr>
  <p:slideViewPr>
    <p:cSldViewPr snapToGrid="0">
      <p:cViewPr varScale="1">
        <p:scale>
          <a:sx n="60" d="100"/>
          <a:sy n="60" d="100"/>
        </p:scale>
        <p:origin x="70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EA87E-A997-4318-A43A-0BAA924197F8}" type="datetimeFigureOut">
              <a:rPr lang="en-ZA" smtClean="0"/>
              <a:t>2016-08-16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304E8-E71D-487B-8363-43558B756176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3127118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EA87E-A997-4318-A43A-0BAA924197F8}" type="datetimeFigureOut">
              <a:rPr lang="en-ZA" smtClean="0"/>
              <a:t>2016-08-16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304E8-E71D-487B-8363-43558B756176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0646067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EA87E-A997-4318-A43A-0BAA924197F8}" type="datetimeFigureOut">
              <a:rPr lang="en-ZA" smtClean="0"/>
              <a:t>2016-08-16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304E8-E71D-487B-8363-43558B756176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2577222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EA87E-A997-4318-A43A-0BAA924197F8}" type="datetimeFigureOut">
              <a:rPr lang="en-ZA" smtClean="0"/>
              <a:t>2016-08-16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304E8-E71D-487B-8363-43558B756176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180812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EA87E-A997-4318-A43A-0BAA924197F8}" type="datetimeFigureOut">
              <a:rPr lang="en-ZA" smtClean="0"/>
              <a:t>2016-08-16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304E8-E71D-487B-8363-43558B756176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6173297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EA87E-A997-4318-A43A-0BAA924197F8}" type="datetimeFigureOut">
              <a:rPr lang="en-ZA" smtClean="0"/>
              <a:t>2016-08-16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304E8-E71D-487B-8363-43558B756176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2752927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EA87E-A997-4318-A43A-0BAA924197F8}" type="datetimeFigureOut">
              <a:rPr lang="en-ZA" smtClean="0"/>
              <a:t>2016-08-16</a:t>
            </a:fld>
            <a:endParaRPr lang="en-Z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304E8-E71D-487B-8363-43558B756176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570460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EA87E-A997-4318-A43A-0BAA924197F8}" type="datetimeFigureOut">
              <a:rPr lang="en-ZA" smtClean="0"/>
              <a:t>2016-08-16</a:t>
            </a:fld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304E8-E71D-487B-8363-43558B756176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8418836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EA87E-A997-4318-A43A-0BAA924197F8}" type="datetimeFigureOut">
              <a:rPr lang="en-ZA" smtClean="0"/>
              <a:t>2016-08-16</a:t>
            </a:fld>
            <a:endParaRPr lang="en-Z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304E8-E71D-487B-8363-43558B756176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9977087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EA87E-A997-4318-A43A-0BAA924197F8}" type="datetimeFigureOut">
              <a:rPr lang="en-ZA" smtClean="0"/>
              <a:t>2016-08-16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304E8-E71D-487B-8363-43558B756176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4185846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EA87E-A997-4318-A43A-0BAA924197F8}" type="datetimeFigureOut">
              <a:rPr lang="en-ZA" smtClean="0"/>
              <a:t>2016-08-16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304E8-E71D-487B-8363-43558B756176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821988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EA87E-A997-4318-A43A-0BAA924197F8}" type="datetimeFigureOut">
              <a:rPr lang="en-ZA" smtClean="0"/>
              <a:t>2016-08-16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B304E8-E71D-487B-8363-43558B756176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285711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ZA" dirty="0" smtClean="0"/>
              <a:t>PRESENTING A TRAINING PROGRAMME</a:t>
            </a:r>
            <a:endParaRPr lang="en-ZA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ZA" dirty="0" smtClean="0"/>
              <a:t>FACILITIES, EQUIPMENT AND MATERIALS – CHECKLISTS</a:t>
            </a:r>
          </a:p>
          <a:p>
            <a:r>
              <a:rPr lang="en-ZA" dirty="0" smtClean="0"/>
              <a:t>CHECKLIST FOR REGISTRATION</a:t>
            </a:r>
          </a:p>
          <a:p>
            <a:r>
              <a:rPr lang="en-ZA" dirty="0" smtClean="0"/>
              <a:t>CHECKLIST FOR SPEAKER</a:t>
            </a:r>
          </a:p>
          <a:p>
            <a:r>
              <a:rPr lang="en-ZA" dirty="0" smtClean="0"/>
              <a:t>CHECKLIST FORACCOMMODATION </a:t>
            </a:r>
          </a:p>
          <a:p>
            <a:pPr marL="0" indent="0">
              <a:buNone/>
            </a:pPr>
            <a:r>
              <a:rPr lang="en-ZA" dirty="0" smtClean="0"/>
              <a:t>AND TRANSPORT</a:t>
            </a:r>
          </a:p>
          <a:p>
            <a:r>
              <a:rPr lang="en-ZA" dirty="0" smtClean="0"/>
              <a:t>CHECKLIST FOR DELEGATES</a:t>
            </a:r>
          </a:p>
          <a:p>
            <a:endParaRPr lang="en-ZA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5461923"/>
              </p:ext>
            </p:extLst>
          </p:nvPr>
        </p:nvGraphicFramePr>
        <p:xfrm>
          <a:off x="6427393" y="2636520"/>
          <a:ext cx="5574030" cy="367538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076575"/>
                <a:gridCol w="1266825"/>
                <a:gridCol w="1230630"/>
              </a:tblGrid>
              <a:tr h="310515">
                <a:tc gridSpan="3">
                  <a:txBody>
                    <a:bodyPr/>
                    <a:lstStyle/>
                    <a:p>
                      <a:pPr>
                        <a:lnSpc>
                          <a:spcPts val="60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ZA" sz="1100">
                        <a:effectLst/>
                      </a:endParaRPr>
                    </a:p>
                    <a:p>
                      <a:pPr marL="2353310" marR="234061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A</a:t>
                      </a:r>
                      <a:r>
                        <a:rPr lang="en-US" sz="1100" spc="5">
                          <a:effectLst/>
                        </a:rPr>
                        <a:t>B</a:t>
                      </a:r>
                      <a:r>
                        <a:rPr lang="en-US" sz="1100">
                          <a:effectLst/>
                        </a:rPr>
                        <a:t>C </a:t>
                      </a:r>
                      <a:r>
                        <a:rPr lang="en-US" sz="1100" spc="10">
                          <a:effectLst/>
                        </a:rPr>
                        <a:t>C</a:t>
                      </a:r>
                      <a:r>
                        <a:rPr lang="en-US" sz="1100" spc="-15">
                          <a:effectLst/>
                        </a:rPr>
                        <a:t>O</a:t>
                      </a:r>
                      <a:r>
                        <a:rPr lang="en-US" sz="1100">
                          <a:effectLst/>
                        </a:rPr>
                        <a:t>M</a:t>
                      </a:r>
                      <a:r>
                        <a:rPr lang="en-US" sz="1100" spc="-100">
                          <a:effectLst/>
                        </a:rPr>
                        <a:t>P</a:t>
                      </a:r>
                      <a:r>
                        <a:rPr lang="en-US" sz="1100">
                          <a:effectLst/>
                        </a:rPr>
                        <a:t>ANY</a:t>
                      </a:r>
                      <a:endParaRPr lang="en-Z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</a:tr>
              <a:tr h="563880">
                <a:tc>
                  <a:txBody>
                    <a:bodyPr/>
                    <a:lstStyle/>
                    <a:p>
                      <a:pPr marL="129540">
                        <a:lnSpc>
                          <a:spcPct val="115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CHECKLI</a:t>
                      </a:r>
                      <a:r>
                        <a:rPr lang="en-US" sz="1100" spc="-10">
                          <a:effectLst/>
                        </a:rPr>
                        <a:t>S</a:t>
                      </a:r>
                      <a:r>
                        <a:rPr lang="en-US" sz="1100">
                          <a:effectLst/>
                        </a:rPr>
                        <a:t>T F</a:t>
                      </a:r>
                      <a:r>
                        <a:rPr lang="en-US" sz="1100" spc="-15">
                          <a:effectLst/>
                        </a:rPr>
                        <a:t>O</a:t>
                      </a:r>
                      <a:r>
                        <a:rPr lang="en-US" sz="1100">
                          <a:effectLst/>
                        </a:rPr>
                        <a:t>R:</a:t>
                      </a:r>
                      <a:endParaRPr lang="en-Z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150495">
                        <a:lnSpc>
                          <a:spcPct val="115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en-US" sz="1100" spc="-50">
                          <a:effectLst/>
                        </a:rPr>
                        <a:t>D</a:t>
                      </a:r>
                      <a:r>
                        <a:rPr lang="en-US" sz="1100" spc="-65">
                          <a:effectLst/>
                        </a:rPr>
                        <a:t>A</a:t>
                      </a:r>
                      <a:r>
                        <a:rPr lang="en-US" sz="1100">
                          <a:effectLst/>
                        </a:rPr>
                        <a:t>TE:</a:t>
                      </a:r>
                      <a:endParaRPr lang="en-Z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</a:tr>
              <a:tr h="514350"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ZA" sz="1100">
                        <a:effectLst/>
                      </a:endParaRPr>
                    </a:p>
                    <a:p>
                      <a:pPr marL="1044575" marR="116268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spc="-25">
                          <a:effectLst/>
                        </a:rPr>
                        <a:t>A</a:t>
                      </a:r>
                      <a:r>
                        <a:rPr lang="en-US" sz="1100">
                          <a:effectLst/>
                        </a:rPr>
                        <a:t>CT</a:t>
                      </a:r>
                      <a:r>
                        <a:rPr lang="en-US" sz="1100" spc="-10">
                          <a:effectLst/>
                        </a:rPr>
                        <a:t>I</a:t>
                      </a:r>
                      <a:r>
                        <a:rPr lang="en-US" sz="1100" spc="-15">
                          <a:effectLst/>
                        </a:rPr>
                        <a:t>O</a:t>
                      </a:r>
                      <a:r>
                        <a:rPr lang="en-US" sz="1100">
                          <a:effectLst/>
                        </a:rPr>
                        <a:t>N ITEMS</a:t>
                      </a:r>
                      <a:endParaRPr lang="en-Z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85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ZA" sz="1100">
                        <a:effectLst/>
                      </a:endParaRPr>
                    </a:p>
                    <a:p>
                      <a:pPr marL="203835" marR="138430" indent="120650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n-US" sz="1100" spc="-50">
                          <a:effectLst/>
                        </a:rPr>
                        <a:t>D</a:t>
                      </a:r>
                      <a:r>
                        <a:rPr lang="en-US" sz="1100" spc="-65">
                          <a:effectLst/>
                        </a:rPr>
                        <a:t>A</a:t>
                      </a:r>
                      <a:r>
                        <a:rPr lang="en-US" sz="1100">
                          <a:effectLst/>
                        </a:rPr>
                        <a:t>TE </a:t>
                      </a:r>
                      <a:r>
                        <a:rPr lang="en-US" sz="1100" spc="-20">
                          <a:effectLst/>
                        </a:rPr>
                        <a:t>T</a:t>
                      </a:r>
                      <a:r>
                        <a:rPr lang="en-US" sz="1100">
                          <a:effectLst/>
                        </a:rPr>
                        <a:t>O </a:t>
                      </a:r>
                      <a:r>
                        <a:rPr lang="en-US" sz="1100" spc="-5">
                          <a:effectLst/>
                        </a:rPr>
                        <a:t>B</a:t>
                      </a:r>
                      <a:r>
                        <a:rPr lang="en-US" sz="1100">
                          <a:effectLst/>
                        </a:rPr>
                        <a:t>E </a:t>
                      </a:r>
                      <a:r>
                        <a:rPr lang="en-US" sz="1100" spc="10">
                          <a:effectLst/>
                        </a:rPr>
                        <a:t>C</a:t>
                      </a:r>
                      <a:r>
                        <a:rPr lang="en-US" sz="1100" spc="-15">
                          <a:effectLst/>
                        </a:rPr>
                        <a:t>O</a:t>
                      </a:r>
                      <a:r>
                        <a:rPr lang="en-US" sz="1100">
                          <a:effectLst/>
                        </a:rPr>
                        <a:t>M</a:t>
                      </a:r>
                      <a:r>
                        <a:rPr lang="en-US" sz="1100" spc="-5">
                          <a:effectLst/>
                        </a:rPr>
                        <a:t>P</a:t>
                      </a:r>
                      <a:r>
                        <a:rPr lang="en-US" sz="1100">
                          <a:effectLst/>
                        </a:rPr>
                        <a:t>L</a:t>
                      </a:r>
                      <a:r>
                        <a:rPr lang="en-US" sz="1100" spc="-5">
                          <a:effectLst/>
                        </a:rPr>
                        <a:t>E</a:t>
                      </a:r>
                      <a:r>
                        <a:rPr lang="en-US" sz="1100">
                          <a:effectLst/>
                        </a:rPr>
                        <a:t>TED B</a:t>
                      </a:r>
                      <a:r>
                        <a:rPr lang="en-US" sz="1100" spc="-70">
                          <a:effectLst/>
                        </a:rPr>
                        <a:t>Y</a:t>
                      </a:r>
                      <a:r>
                        <a:rPr lang="en-US" sz="1100">
                          <a:effectLst/>
                        </a:rPr>
                        <a:t>:</a:t>
                      </a:r>
                      <a:endParaRPr lang="en-Z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85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ZA" sz="1100">
                        <a:effectLst/>
                      </a:endParaRPr>
                    </a:p>
                    <a:p>
                      <a:pPr marL="252095" marR="193675" indent="150495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n-US" sz="1100" spc="-5">
                          <a:effectLst/>
                        </a:rPr>
                        <a:t>P</a:t>
                      </a:r>
                      <a:r>
                        <a:rPr lang="en-US" sz="1100">
                          <a:effectLst/>
                        </a:rPr>
                        <a:t>ERS</a:t>
                      </a:r>
                      <a:r>
                        <a:rPr lang="en-US" sz="1100" spc="-15">
                          <a:effectLst/>
                        </a:rPr>
                        <a:t>O</a:t>
                      </a:r>
                      <a:r>
                        <a:rPr lang="en-US" sz="1100">
                          <a:effectLst/>
                        </a:rPr>
                        <a:t>N RE</a:t>
                      </a:r>
                      <a:r>
                        <a:rPr lang="en-US" sz="1100" spc="-10">
                          <a:effectLst/>
                        </a:rPr>
                        <a:t>S</a:t>
                      </a:r>
                      <a:r>
                        <a:rPr lang="en-US" sz="1100">
                          <a:effectLst/>
                        </a:rPr>
                        <a:t>P</a:t>
                      </a:r>
                      <a:r>
                        <a:rPr lang="en-US" sz="1100" spc="-15">
                          <a:effectLst/>
                        </a:rPr>
                        <a:t>O</a:t>
                      </a:r>
                      <a:r>
                        <a:rPr lang="en-US" sz="1100">
                          <a:effectLst/>
                        </a:rPr>
                        <a:t>N</a:t>
                      </a:r>
                      <a:r>
                        <a:rPr lang="en-US" sz="1100" spc="-10">
                          <a:effectLst/>
                        </a:rPr>
                        <a:t>S</a:t>
                      </a:r>
                      <a:r>
                        <a:rPr lang="en-US" sz="1100">
                          <a:effectLst/>
                        </a:rPr>
                        <a:t>I</a:t>
                      </a:r>
                      <a:r>
                        <a:rPr lang="en-US" sz="1100" spc="-5">
                          <a:effectLst/>
                        </a:rPr>
                        <a:t>B</a:t>
                      </a:r>
                      <a:r>
                        <a:rPr lang="en-US" sz="1100">
                          <a:effectLst/>
                        </a:rPr>
                        <a:t>LE</a:t>
                      </a:r>
                      <a:endParaRPr lang="en-Z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227330">
                <a:tc>
                  <a:txBody>
                    <a:bodyPr/>
                    <a:lstStyle/>
                    <a:p>
                      <a:pPr marL="129540">
                        <a:lnSpc>
                          <a:spcPct val="115000"/>
                        </a:lnSpc>
                        <a:spcBef>
                          <a:spcPts val="305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1.</a:t>
                      </a:r>
                      <a:endParaRPr lang="en-Z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rowSpan="10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Z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rowSpan="10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Z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227330">
                <a:tc>
                  <a:txBody>
                    <a:bodyPr/>
                    <a:lstStyle/>
                    <a:p>
                      <a:pPr marL="129540">
                        <a:lnSpc>
                          <a:spcPct val="115000"/>
                        </a:lnSpc>
                        <a:spcBef>
                          <a:spcPts val="305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2.</a:t>
                      </a:r>
                      <a:endParaRPr lang="en-Z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</a:tr>
              <a:tr h="227330">
                <a:tc>
                  <a:txBody>
                    <a:bodyPr/>
                    <a:lstStyle/>
                    <a:p>
                      <a:pPr marL="129540">
                        <a:lnSpc>
                          <a:spcPct val="115000"/>
                        </a:lnSpc>
                        <a:spcBef>
                          <a:spcPts val="305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3.</a:t>
                      </a:r>
                      <a:endParaRPr lang="en-Z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</a:tr>
              <a:tr h="227330">
                <a:tc>
                  <a:txBody>
                    <a:bodyPr/>
                    <a:lstStyle/>
                    <a:p>
                      <a:pPr marL="129540">
                        <a:lnSpc>
                          <a:spcPct val="115000"/>
                        </a:lnSpc>
                        <a:spcBef>
                          <a:spcPts val="305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4.</a:t>
                      </a:r>
                      <a:endParaRPr lang="en-Z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</a:tr>
              <a:tr h="227330">
                <a:tc>
                  <a:txBody>
                    <a:bodyPr/>
                    <a:lstStyle/>
                    <a:p>
                      <a:pPr marL="129540">
                        <a:lnSpc>
                          <a:spcPct val="115000"/>
                        </a:lnSpc>
                        <a:spcBef>
                          <a:spcPts val="305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5.</a:t>
                      </a:r>
                      <a:endParaRPr lang="en-Z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</a:tr>
              <a:tr h="227330">
                <a:tc>
                  <a:txBody>
                    <a:bodyPr/>
                    <a:lstStyle/>
                    <a:p>
                      <a:pPr marL="129540">
                        <a:lnSpc>
                          <a:spcPct val="115000"/>
                        </a:lnSpc>
                        <a:spcBef>
                          <a:spcPts val="305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6.</a:t>
                      </a:r>
                      <a:endParaRPr lang="en-Z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</a:tr>
              <a:tr h="227330">
                <a:tc>
                  <a:txBody>
                    <a:bodyPr/>
                    <a:lstStyle/>
                    <a:p>
                      <a:pPr marL="129540">
                        <a:lnSpc>
                          <a:spcPct val="115000"/>
                        </a:lnSpc>
                        <a:spcBef>
                          <a:spcPts val="305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7.</a:t>
                      </a:r>
                      <a:endParaRPr lang="en-Z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</a:tr>
              <a:tr h="227330">
                <a:tc>
                  <a:txBody>
                    <a:bodyPr/>
                    <a:lstStyle/>
                    <a:p>
                      <a:pPr marL="129540">
                        <a:lnSpc>
                          <a:spcPct val="115000"/>
                        </a:lnSpc>
                        <a:spcBef>
                          <a:spcPts val="305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8.</a:t>
                      </a:r>
                      <a:endParaRPr lang="en-Z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</a:tr>
              <a:tr h="227330">
                <a:tc>
                  <a:txBody>
                    <a:bodyPr/>
                    <a:lstStyle/>
                    <a:p>
                      <a:pPr marL="129540">
                        <a:lnSpc>
                          <a:spcPct val="115000"/>
                        </a:lnSpc>
                        <a:spcBef>
                          <a:spcPts val="305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9.</a:t>
                      </a:r>
                      <a:endParaRPr lang="en-Z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</a:tr>
              <a:tr h="240665">
                <a:tc>
                  <a:txBody>
                    <a:bodyPr/>
                    <a:lstStyle/>
                    <a:p>
                      <a:pPr marL="129540">
                        <a:lnSpc>
                          <a:spcPct val="115000"/>
                        </a:lnSpc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10.</a:t>
                      </a:r>
                      <a:endParaRPr lang="en-Z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6426758" y="263610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0777029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ZA" dirty="0" smtClean="0"/>
              <a:t>OPERATING PROGRAMME 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ZA" dirty="0" smtClean="0"/>
              <a:t>OPENING PROGRAMME</a:t>
            </a:r>
          </a:p>
          <a:p>
            <a:r>
              <a:rPr lang="en-ZA" dirty="0" smtClean="0"/>
              <a:t>OPERATING – LISTING PROBLEMS</a:t>
            </a:r>
          </a:p>
          <a:p>
            <a:r>
              <a:rPr lang="en-ZA" dirty="0" smtClean="0"/>
              <a:t>CLOSING PROGRAMME</a:t>
            </a:r>
          </a:p>
          <a:p>
            <a:r>
              <a:rPr lang="en-ZA" dirty="0" smtClean="0"/>
              <a:t>EVALUATION AND FEEDBACK</a:t>
            </a:r>
          </a:p>
          <a:p>
            <a:endParaRPr lang="en-ZA" dirty="0" smtClean="0"/>
          </a:p>
          <a:p>
            <a:endParaRPr lang="en-ZA" dirty="0" smtClean="0"/>
          </a:p>
          <a:p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467038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ZA" dirty="0" smtClean="0"/>
              <a:t>COPING WITH STRESS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15453"/>
            <a:ext cx="10515600" cy="5021931"/>
          </a:xfrm>
        </p:spPr>
        <p:txBody>
          <a:bodyPr>
            <a:normAutofit fontScale="62500" lnSpcReduction="20000"/>
          </a:bodyPr>
          <a:lstStyle/>
          <a:p>
            <a:r>
              <a:rPr lang="en-ZA" dirty="0" smtClean="0"/>
              <a:t>DEFINITION OF STRESS</a:t>
            </a:r>
          </a:p>
          <a:p>
            <a:r>
              <a:rPr lang="en-ZA" dirty="0" smtClean="0"/>
              <a:t>BURNOUT DEFINTION</a:t>
            </a:r>
          </a:p>
          <a:p>
            <a:r>
              <a:rPr lang="en-ZA" dirty="0" smtClean="0"/>
              <a:t>CAUSES / SOURCES OF STRESS</a:t>
            </a:r>
          </a:p>
          <a:p>
            <a:pPr marL="0" indent="0">
              <a:buNone/>
            </a:pPr>
            <a:r>
              <a:rPr lang="en-ZA" dirty="0" smtClean="0"/>
              <a:t>Environmental/ working environment factors</a:t>
            </a:r>
          </a:p>
          <a:p>
            <a:pPr marL="0" indent="0">
              <a:buNone/>
            </a:pPr>
            <a:r>
              <a:rPr lang="en-ZA" dirty="0" smtClean="0"/>
              <a:t>Enterprise factors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Task design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Role demands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Interpersonal demands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Enterprise structure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Enterprise leadership</a:t>
            </a:r>
          </a:p>
          <a:p>
            <a:pPr marL="0" indent="0">
              <a:buNone/>
            </a:pPr>
            <a:r>
              <a:rPr lang="en-ZA" dirty="0" smtClean="0"/>
              <a:t>Individual factors </a:t>
            </a:r>
          </a:p>
          <a:p>
            <a:pPr marL="514350" indent="-514350">
              <a:buAutoNum type="arabicPeriod"/>
            </a:pPr>
            <a:r>
              <a:rPr lang="en-ZA" dirty="0" smtClean="0"/>
              <a:t>Family and personal relationships</a:t>
            </a:r>
          </a:p>
          <a:p>
            <a:pPr marL="514350" indent="-514350">
              <a:buAutoNum type="arabicPeriod"/>
            </a:pPr>
            <a:r>
              <a:rPr lang="en-ZA" dirty="0" smtClean="0"/>
              <a:t>Economic</a:t>
            </a:r>
          </a:p>
          <a:p>
            <a:pPr marL="514350" indent="-514350">
              <a:buAutoNum type="arabicPeriod"/>
            </a:pPr>
            <a:r>
              <a:rPr lang="en-ZA" dirty="0" smtClean="0"/>
              <a:t>Personality</a:t>
            </a:r>
          </a:p>
          <a:p>
            <a:pPr marL="514350" indent="-514350">
              <a:buAutoNum type="arabicPeriod"/>
            </a:pPr>
            <a:r>
              <a:rPr lang="en-ZA" dirty="0" smtClean="0"/>
              <a:t>Health 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979688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ZA" dirty="0" smtClean="0"/>
              <a:t>CONSEQUENCES OF STRESS</a:t>
            </a:r>
            <a:br>
              <a:rPr lang="en-ZA" dirty="0" smtClean="0"/>
            </a:b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ZA" dirty="0" smtClean="0"/>
              <a:t>PHYSIOLOGICAL SYMPTOMS</a:t>
            </a:r>
          </a:p>
          <a:p>
            <a:r>
              <a:rPr lang="en-ZA" dirty="0" smtClean="0"/>
              <a:t>PSYCHOLOGICAL SYMPTOMS</a:t>
            </a:r>
          </a:p>
          <a:p>
            <a:r>
              <a:rPr lang="en-ZA" dirty="0" smtClean="0"/>
              <a:t>BEHAVIOURAL SYMPTOMS</a:t>
            </a:r>
          </a:p>
          <a:p>
            <a:r>
              <a:rPr lang="en-ZA" dirty="0" smtClean="0"/>
              <a:t>COGNITIVE EFFECTS</a:t>
            </a:r>
          </a:p>
          <a:p>
            <a:r>
              <a:rPr lang="en-ZA" dirty="0" smtClean="0"/>
              <a:t>WORK-RELATED EFFECTS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7475919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ZA" dirty="0" smtClean="0"/>
              <a:t>WAYS OF OVERCOMING STRESS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ZA" dirty="0" smtClean="0"/>
              <a:t>INDIVIDUAL APPROACHES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Admit stress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Time management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Non-competitive exercise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Relaxation techniques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Talking to others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Attack problem directly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Become aware of personal functioning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Develop self-esteem and –confidence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Healthy diet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Laughter </a:t>
            </a:r>
          </a:p>
          <a:p>
            <a:pPr marL="514350" indent="-514350">
              <a:buFont typeface="+mj-lt"/>
              <a:buAutoNum type="arabicPeriod"/>
            </a:pPr>
            <a:endParaRPr lang="en-ZA" dirty="0" smtClean="0"/>
          </a:p>
          <a:p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1402651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0073" y="285582"/>
            <a:ext cx="10515600" cy="6131259"/>
          </a:xfrm>
        </p:spPr>
        <p:txBody>
          <a:bodyPr>
            <a:normAutofit/>
          </a:bodyPr>
          <a:lstStyle/>
          <a:p>
            <a:r>
              <a:rPr lang="en-ZA" dirty="0" smtClean="0"/>
              <a:t>ENTERPRISE APPROACHES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Improved selection and job placement strategies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Realistic goal setting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Redesigning jobs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Increased employee involvement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Improving enterprise communication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Establish wellness programmes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Training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Team building exercises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Day care facilities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Employee assistance </a:t>
            </a:r>
            <a:r>
              <a:rPr lang="en-ZA" dirty="0" err="1" smtClean="0"/>
              <a:t>progammes</a:t>
            </a:r>
            <a:r>
              <a:rPr lang="en-ZA" dirty="0" smtClean="0"/>
              <a:t> mentoring</a:t>
            </a:r>
          </a:p>
        </p:txBody>
      </p:sp>
    </p:spTree>
    <p:extLst>
      <p:ext uri="{BB962C8B-B14F-4D97-AF65-F5344CB8AC3E}">
        <p14:creationId xmlns:p14="http://schemas.microsoft.com/office/powerpoint/2010/main" val="20205123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180</Words>
  <Application>Microsoft Office PowerPoint</Application>
  <PresentationFormat>Widescreen</PresentationFormat>
  <Paragraphs>80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Office Theme</vt:lpstr>
      <vt:lpstr>PRESENTING A TRAINING PROGRAMME</vt:lpstr>
      <vt:lpstr>OPERATING PROGRAMME </vt:lpstr>
      <vt:lpstr>COPING WITH STRESS</vt:lpstr>
      <vt:lpstr>CONSEQUENCES OF STRESS </vt:lpstr>
      <vt:lpstr>WAYS OF OVERCOMING STRESS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Hazel</dc:creator>
  <cp:lastModifiedBy>Hazel</cp:lastModifiedBy>
  <cp:revision>3</cp:revision>
  <dcterms:created xsi:type="dcterms:W3CDTF">2016-08-16T14:49:09Z</dcterms:created>
  <dcterms:modified xsi:type="dcterms:W3CDTF">2016-08-16T15:02:54Z</dcterms:modified>
</cp:coreProperties>
</file>