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60" d="100"/>
          <a:sy n="60" d="100"/>
        </p:scale>
        <p:origin x="70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BBD92-7CD8-42CF-9772-FE9747C1239B}" type="datetimeFigureOut">
              <a:rPr lang="en-ZA" smtClean="0"/>
              <a:t>2016-08-11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EA7B1-AC41-4A1F-874B-2C87B2FCB44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68126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BBD92-7CD8-42CF-9772-FE9747C1239B}" type="datetimeFigureOut">
              <a:rPr lang="en-ZA" smtClean="0"/>
              <a:t>2016-08-11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EA7B1-AC41-4A1F-874B-2C87B2FCB44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40572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BBD92-7CD8-42CF-9772-FE9747C1239B}" type="datetimeFigureOut">
              <a:rPr lang="en-ZA" smtClean="0"/>
              <a:t>2016-08-11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EA7B1-AC41-4A1F-874B-2C87B2FCB44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68915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BBD92-7CD8-42CF-9772-FE9747C1239B}" type="datetimeFigureOut">
              <a:rPr lang="en-ZA" smtClean="0"/>
              <a:t>2016-08-11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EA7B1-AC41-4A1F-874B-2C87B2FCB44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4125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BBD92-7CD8-42CF-9772-FE9747C1239B}" type="datetimeFigureOut">
              <a:rPr lang="en-ZA" smtClean="0"/>
              <a:t>2016-08-11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EA7B1-AC41-4A1F-874B-2C87B2FCB44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85718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BBD92-7CD8-42CF-9772-FE9747C1239B}" type="datetimeFigureOut">
              <a:rPr lang="en-ZA" smtClean="0"/>
              <a:t>2016-08-11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EA7B1-AC41-4A1F-874B-2C87B2FCB44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683933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BBD92-7CD8-42CF-9772-FE9747C1239B}" type="datetimeFigureOut">
              <a:rPr lang="en-ZA" smtClean="0"/>
              <a:t>2016-08-11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EA7B1-AC41-4A1F-874B-2C87B2FCB44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19825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BBD92-7CD8-42CF-9772-FE9747C1239B}" type="datetimeFigureOut">
              <a:rPr lang="en-ZA" smtClean="0"/>
              <a:t>2016-08-11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EA7B1-AC41-4A1F-874B-2C87B2FCB44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4872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BBD92-7CD8-42CF-9772-FE9747C1239B}" type="datetimeFigureOut">
              <a:rPr lang="en-ZA" smtClean="0"/>
              <a:t>2016-08-11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EA7B1-AC41-4A1F-874B-2C87B2FCB44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859065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BBD92-7CD8-42CF-9772-FE9747C1239B}" type="datetimeFigureOut">
              <a:rPr lang="en-ZA" smtClean="0"/>
              <a:t>2016-08-11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EA7B1-AC41-4A1F-874B-2C87B2FCB44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67018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BBD92-7CD8-42CF-9772-FE9747C1239B}" type="datetimeFigureOut">
              <a:rPr lang="en-ZA" smtClean="0"/>
              <a:t>2016-08-11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EA7B1-AC41-4A1F-874B-2C87B2FCB44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566196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BBD92-7CD8-42CF-9772-FE9747C1239B}" type="datetimeFigureOut">
              <a:rPr lang="en-ZA" smtClean="0"/>
              <a:t>2016-08-11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EA7B1-AC41-4A1F-874B-2C87B2FCB44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86204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495" y="-1267325"/>
            <a:ext cx="9144000" cy="3269331"/>
          </a:xfrm>
        </p:spPr>
        <p:txBody>
          <a:bodyPr/>
          <a:lstStyle/>
          <a:p>
            <a:r>
              <a:rPr lang="en-ZA" dirty="0" smtClean="0"/>
              <a:t>TRAINER VERSUS FACILITATOR</a:t>
            </a:r>
            <a:endParaRPr lang="en-Z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002006"/>
            <a:ext cx="9144000" cy="3255794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ZA" dirty="0" smtClean="0"/>
              <a:t>Facilitation – to help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ZA" dirty="0" smtClean="0"/>
              <a:t>Learning process must develop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ZA" dirty="0" smtClean="0"/>
              <a:t>Allegiance to the group/ team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ZA" dirty="0" smtClean="0"/>
              <a:t>No instruction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ZA" dirty="0" smtClean="0"/>
              <a:t>Specialist in human behaviour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ZA" dirty="0" smtClean="0"/>
              <a:t>Assists with problem solving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ZA" dirty="0" smtClean="0"/>
              <a:t>Facilitation is a learning </a:t>
            </a:r>
            <a:r>
              <a:rPr lang="en-ZA" u="sng" dirty="0" smtClean="0"/>
              <a:t>process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ZA" u="sng" dirty="0" smtClean="0"/>
              <a:t>Differences between </a:t>
            </a:r>
            <a:r>
              <a:rPr lang="en-ZA" u="sng" dirty="0" smtClean="0">
                <a:solidFill>
                  <a:srgbClr val="FF0000"/>
                </a:solidFill>
              </a:rPr>
              <a:t>behaviours</a:t>
            </a:r>
            <a:r>
              <a:rPr lang="en-ZA" u="sng" dirty="0"/>
              <a:t> </a:t>
            </a:r>
            <a:r>
              <a:rPr lang="en-ZA" u="sng" dirty="0" smtClean="0"/>
              <a:t>of trainers and facilitators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925068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FACILITATION TECHNIQUES</a:t>
            </a:r>
            <a:endParaRPr lang="en-Z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ZA" dirty="0" smtClean="0"/>
              <a:t>Summarising</a:t>
            </a:r>
          </a:p>
          <a:p>
            <a:r>
              <a:rPr lang="en-ZA" dirty="0" smtClean="0"/>
              <a:t>Ask for explanations</a:t>
            </a:r>
          </a:p>
          <a:p>
            <a:r>
              <a:rPr lang="en-ZA" dirty="0" smtClean="0"/>
              <a:t>Compliments</a:t>
            </a:r>
          </a:p>
          <a:p>
            <a:r>
              <a:rPr lang="en-ZA" dirty="0" smtClean="0"/>
              <a:t>Add examples</a:t>
            </a:r>
          </a:p>
          <a:p>
            <a:r>
              <a:rPr lang="en-ZA" dirty="0" smtClean="0"/>
              <a:t>Suggest alternatives</a:t>
            </a:r>
          </a:p>
          <a:p>
            <a:r>
              <a:rPr lang="en-ZA" dirty="0" smtClean="0"/>
              <a:t>Add humour</a:t>
            </a:r>
          </a:p>
          <a:p>
            <a:r>
              <a:rPr lang="en-ZA" dirty="0" smtClean="0"/>
              <a:t>Diffuse difficult situations</a:t>
            </a:r>
          </a:p>
          <a:p>
            <a:r>
              <a:rPr lang="en-ZA" dirty="0" smtClean="0"/>
              <a:t>Combine ideas</a:t>
            </a:r>
          </a:p>
          <a:p>
            <a:r>
              <a:rPr lang="en-ZA" dirty="0" smtClean="0"/>
              <a:t>Write down </a:t>
            </a:r>
            <a:r>
              <a:rPr lang="en-ZA" smtClean="0"/>
              <a:t>final concept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31342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The Process theory</a:t>
            </a:r>
            <a:endParaRPr lang="en-ZA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454442" y="1540042"/>
            <a:ext cx="6641432" cy="4860758"/>
            <a:chOff x="2509" y="122"/>
            <a:chExt cx="4439" cy="3090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7" y="241"/>
              <a:ext cx="4411" cy="29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6012" y="168"/>
              <a:ext cx="878" cy="610"/>
              <a:chOff x="6012" y="168"/>
              <a:chExt cx="878" cy="610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6012" y="168"/>
                <a:ext cx="878" cy="610"/>
              </a:xfrm>
              <a:custGeom>
                <a:avLst/>
                <a:gdLst>
                  <a:gd name="T0" fmla="+- 0 6890 6012"/>
                  <a:gd name="T1" fmla="*/ T0 w 878"/>
                  <a:gd name="T2" fmla="+- 0 779 168"/>
                  <a:gd name="T3" fmla="*/ 779 h 610"/>
                  <a:gd name="T4" fmla="+- 0 6890 6012"/>
                  <a:gd name="T5" fmla="*/ T4 w 878"/>
                  <a:gd name="T6" fmla="+- 0 468 168"/>
                  <a:gd name="T7" fmla="*/ 468 h 610"/>
                  <a:gd name="T8" fmla="+- 0 6890 6012"/>
                  <a:gd name="T9" fmla="*/ T8 w 878"/>
                  <a:gd name="T10" fmla="+- 0 426 168"/>
                  <a:gd name="T11" fmla="*/ 426 h 610"/>
                  <a:gd name="T12" fmla="+- 0 6889 6012"/>
                  <a:gd name="T13" fmla="*/ T12 w 878"/>
                  <a:gd name="T14" fmla="+- 0 353 168"/>
                  <a:gd name="T15" fmla="*/ 353 h 610"/>
                  <a:gd name="T16" fmla="+- 0 6882 6012"/>
                  <a:gd name="T17" fmla="*/ T16 w 878"/>
                  <a:gd name="T18" fmla="+- 0 271 168"/>
                  <a:gd name="T19" fmla="*/ 271 h 610"/>
                  <a:gd name="T20" fmla="+- 0 6852 6012"/>
                  <a:gd name="T21" fmla="*/ T20 w 878"/>
                  <a:gd name="T22" fmla="+- 0 206 168"/>
                  <a:gd name="T23" fmla="*/ 206 h 610"/>
                  <a:gd name="T24" fmla="+- 0 6787 6012"/>
                  <a:gd name="T25" fmla="*/ T24 w 878"/>
                  <a:gd name="T26" fmla="+- 0 177 168"/>
                  <a:gd name="T27" fmla="*/ 177 h 610"/>
                  <a:gd name="T28" fmla="+- 0 6705 6012"/>
                  <a:gd name="T29" fmla="*/ T28 w 878"/>
                  <a:gd name="T30" fmla="+- 0 169 168"/>
                  <a:gd name="T31" fmla="*/ 169 h 610"/>
                  <a:gd name="T32" fmla="+- 0 6632 6012"/>
                  <a:gd name="T33" fmla="*/ T32 w 878"/>
                  <a:gd name="T34" fmla="+- 0 168 168"/>
                  <a:gd name="T35" fmla="*/ 168 h 610"/>
                  <a:gd name="T36" fmla="+- 0 6590 6012"/>
                  <a:gd name="T37" fmla="*/ T36 w 878"/>
                  <a:gd name="T38" fmla="+- 0 168 168"/>
                  <a:gd name="T39" fmla="*/ 168 h 610"/>
                  <a:gd name="T40" fmla="+- 0 6012 6012"/>
                  <a:gd name="T41" fmla="*/ T40 w 878"/>
                  <a:gd name="T42" fmla="+- 0 168 168"/>
                  <a:gd name="T43" fmla="*/ 168 h 61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</a:cxnLst>
                <a:rect l="0" t="0" r="r" b="b"/>
                <a:pathLst>
                  <a:path w="878" h="610">
                    <a:moveTo>
                      <a:pt x="878" y="611"/>
                    </a:moveTo>
                    <a:lnTo>
                      <a:pt x="878" y="300"/>
                    </a:lnTo>
                    <a:lnTo>
                      <a:pt x="878" y="258"/>
                    </a:lnTo>
                    <a:lnTo>
                      <a:pt x="877" y="185"/>
                    </a:lnTo>
                    <a:lnTo>
                      <a:pt x="870" y="103"/>
                    </a:lnTo>
                    <a:lnTo>
                      <a:pt x="840" y="38"/>
                    </a:lnTo>
                    <a:lnTo>
                      <a:pt x="775" y="9"/>
                    </a:lnTo>
                    <a:lnTo>
                      <a:pt x="693" y="1"/>
                    </a:lnTo>
                    <a:lnTo>
                      <a:pt x="620" y="0"/>
                    </a:lnTo>
                    <a:lnTo>
                      <a:pt x="578" y="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ZA"/>
              </a:p>
            </p:txBody>
          </p:sp>
        </p:grp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6844" y="747"/>
              <a:ext cx="92" cy="126"/>
              <a:chOff x="6844" y="747"/>
              <a:chExt cx="92" cy="126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844" y="747"/>
                <a:ext cx="92" cy="126"/>
              </a:xfrm>
              <a:custGeom>
                <a:avLst/>
                <a:gdLst>
                  <a:gd name="T0" fmla="+- 0 6844 6844"/>
                  <a:gd name="T1" fmla="*/ T0 w 92"/>
                  <a:gd name="T2" fmla="+- 0 747 747"/>
                  <a:gd name="T3" fmla="*/ 747 h 126"/>
                  <a:gd name="T4" fmla="+- 0 6890 6844"/>
                  <a:gd name="T5" fmla="*/ T4 w 92"/>
                  <a:gd name="T6" fmla="+- 0 873 747"/>
                  <a:gd name="T7" fmla="*/ 873 h 126"/>
                  <a:gd name="T8" fmla="+- 0 6924 6844"/>
                  <a:gd name="T9" fmla="*/ T8 w 92"/>
                  <a:gd name="T10" fmla="+- 0 779 747"/>
                  <a:gd name="T11" fmla="*/ 779 h 126"/>
                  <a:gd name="T12" fmla="+- 0 6890 6844"/>
                  <a:gd name="T13" fmla="*/ T12 w 92"/>
                  <a:gd name="T14" fmla="+- 0 779 747"/>
                  <a:gd name="T15" fmla="*/ 779 h 126"/>
                  <a:gd name="T16" fmla="+- 0 6844 6844"/>
                  <a:gd name="T17" fmla="*/ T16 w 92"/>
                  <a:gd name="T18" fmla="+- 0 747 747"/>
                  <a:gd name="T19" fmla="*/ 747 h 12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92" h="126">
                    <a:moveTo>
                      <a:pt x="0" y="0"/>
                    </a:moveTo>
                    <a:lnTo>
                      <a:pt x="46" y="126"/>
                    </a:lnTo>
                    <a:lnTo>
                      <a:pt x="80" y="32"/>
                    </a:lnTo>
                    <a:lnTo>
                      <a:pt x="46" y="32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ZA"/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844" y="747"/>
                <a:ext cx="92" cy="126"/>
              </a:xfrm>
              <a:custGeom>
                <a:avLst/>
                <a:gdLst>
                  <a:gd name="T0" fmla="+- 0 6936 6844"/>
                  <a:gd name="T1" fmla="*/ T0 w 92"/>
                  <a:gd name="T2" fmla="+- 0 747 747"/>
                  <a:gd name="T3" fmla="*/ 747 h 126"/>
                  <a:gd name="T4" fmla="+- 0 6890 6844"/>
                  <a:gd name="T5" fmla="*/ T4 w 92"/>
                  <a:gd name="T6" fmla="+- 0 779 747"/>
                  <a:gd name="T7" fmla="*/ 779 h 126"/>
                  <a:gd name="T8" fmla="+- 0 6924 6844"/>
                  <a:gd name="T9" fmla="*/ T8 w 92"/>
                  <a:gd name="T10" fmla="+- 0 779 747"/>
                  <a:gd name="T11" fmla="*/ 779 h 126"/>
                  <a:gd name="T12" fmla="+- 0 6936 6844"/>
                  <a:gd name="T13" fmla="*/ T12 w 92"/>
                  <a:gd name="T14" fmla="+- 0 747 747"/>
                  <a:gd name="T15" fmla="*/ 747 h 12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92" h="126">
                    <a:moveTo>
                      <a:pt x="92" y="0"/>
                    </a:moveTo>
                    <a:lnTo>
                      <a:pt x="46" y="32"/>
                    </a:lnTo>
                    <a:lnTo>
                      <a:pt x="80" y="32"/>
                    </a:lnTo>
                    <a:lnTo>
                      <a:pt x="92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ZA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6088" y="2339"/>
              <a:ext cx="801" cy="746"/>
              <a:chOff x="6088" y="2339"/>
              <a:chExt cx="801" cy="746"/>
            </a:xfrm>
          </p:grpSpPr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6088" y="2339"/>
                <a:ext cx="801" cy="746"/>
              </a:xfrm>
              <a:custGeom>
                <a:avLst/>
                <a:gdLst>
                  <a:gd name="T0" fmla="+- 0 6088 6088"/>
                  <a:gd name="T1" fmla="*/ T0 w 801"/>
                  <a:gd name="T2" fmla="+- 0 3086 2339"/>
                  <a:gd name="T3" fmla="*/ 3086 h 746"/>
                  <a:gd name="T4" fmla="+- 0 6530 6088"/>
                  <a:gd name="T5" fmla="*/ T4 w 801"/>
                  <a:gd name="T6" fmla="+- 0 3086 2339"/>
                  <a:gd name="T7" fmla="*/ 3086 h 746"/>
                  <a:gd name="T8" fmla="+- 0 6581 6088"/>
                  <a:gd name="T9" fmla="*/ T8 w 801"/>
                  <a:gd name="T10" fmla="+- 0 3085 2339"/>
                  <a:gd name="T11" fmla="*/ 3085 h 746"/>
                  <a:gd name="T12" fmla="+- 0 6669 6088"/>
                  <a:gd name="T13" fmla="*/ T12 w 801"/>
                  <a:gd name="T14" fmla="+- 0 3084 2339"/>
                  <a:gd name="T15" fmla="*/ 3084 h 746"/>
                  <a:gd name="T16" fmla="+- 0 6738 6088"/>
                  <a:gd name="T17" fmla="*/ T16 w 801"/>
                  <a:gd name="T18" fmla="+- 0 3080 2339"/>
                  <a:gd name="T19" fmla="*/ 3080 h 746"/>
                  <a:gd name="T20" fmla="+- 0 6812 6088"/>
                  <a:gd name="T21" fmla="*/ T20 w 801"/>
                  <a:gd name="T22" fmla="+- 0 3062 2339"/>
                  <a:gd name="T23" fmla="*/ 3062 h 746"/>
                  <a:gd name="T24" fmla="+- 0 6867 6088"/>
                  <a:gd name="T25" fmla="*/ T24 w 801"/>
                  <a:gd name="T26" fmla="+- 0 3008 2339"/>
                  <a:gd name="T27" fmla="*/ 3008 h 746"/>
                  <a:gd name="T28" fmla="+- 0 6884 6088"/>
                  <a:gd name="T29" fmla="*/ T28 w 801"/>
                  <a:gd name="T30" fmla="+- 0 2934 2339"/>
                  <a:gd name="T31" fmla="*/ 2934 h 746"/>
                  <a:gd name="T32" fmla="+- 0 6888 6088"/>
                  <a:gd name="T33" fmla="*/ T32 w 801"/>
                  <a:gd name="T34" fmla="+- 0 2864 2339"/>
                  <a:gd name="T35" fmla="*/ 2864 h 746"/>
                  <a:gd name="T36" fmla="+- 0 6890 6088"/>
                  <a:gd name="T37" fmla="*/ T36 w 801"/>
                  <a:gd name="T38" fmla="+- 0 2777 2339"/>
                  <a:gd name="T39" fmla="*/ 2777 h 746"/>
                  <a:gd name="T40" fmla="+- 0 6890 6088"/>
                  <a:gd name="T41" fmla="*/ T40 w 801"/>
                  <a:gd name="T42" fmla="+- 0 2726 2339"/>
                  <a:gd name="T43" fmla="*/ 2726 h 746"/>
                  <a:gd name="T44" fmla="+- 0 6890 6088"/>
                  <a:gd name="T45" fmla="*/ T44 w 801"/>
                  <a:gd name="T46" fmla="+- 0 2339 2339"/>
                  <a:gd name="T47" fmla="*/ 2339 h 74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</a:cxnLst>
                <a:rect l="0" t="0" r="r" b="b"/>
                <a:pathLst>
                  <a:path w="801" h="746">
                    <a:moveTo>
                      <a:pt x="0" y="747"/>
                    </a:moveTo>
                    <a:lnTo>
                      <a:pt x="442" y="747"/>
                    </a:lnTo>
                    <a:lnTo>
                      <a:pt x="493" y="746"/>
                    </a:lnTo>
                    <a:lnTo>
                      <a:pt x="581" y="745"/>
                    </a:lnTo>
                    <a:lnTo>
                      <a:pt x="650" y="741"/>
                    </a:lnTo>
                    <a:lnTo>
                      <a:pt x="724" y="723"/>
                    </a:lnTo>
                    <a:lnTo>
                      <a:pt x="779" y="669"/>
                    </a:lnTo>
                    <a:lnTo>
                      <a:pt x="796" y="595"/>
                    </a:lnTo>
                    <a:lnTo>
                      <a:pt x="800" y="525"/>
                    </a:lnTo>
                    <a:lnTo>
                      <a:pt x="802" y="438"/>
                    </a:lnTo>
                    <a:lnTo>
                      <a:pt x="802" y="387"/>
                    </a:lnTo>
                    <a:lnTo>
                      <a:pt x="802" y="0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ZA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5994" y="3039"/>
              <a:ext cx="126" cy="92"/>
              <a:chOff x="5994" y="3039"/>
              <a:chExt cx="126" cy="92"/>
            </a:xfrm>
          </p:grpSpPr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5994" y="3039"/>
                <a:ext cx="126" cy="92"/>
              </a:xfrm>
              <a:custGeom>
                <a:avLst/>
                <a:gdLst>
                  <a:gd name="T0" fmla="+- 0 6120 5994"/>
                  <a:gd name="T1" fmla="*/ T0 w 126"/>
                  <a:gd name="T2" fmla="+- 0 3039 3039"/>
                  <a:gd name="T3" fmla="*/ 3039 h 92"/>
                  <a:gd name="T4" fmla="+- 0 5994 5994"/>
                  <a:gd name="T5" fmla="*/ T4 w 126"/>
                  <a:gd name="T6" fmla="+- 0 3086 3039"/>
                  <a:gd name="T7" fmla="*/ 3086 h 92"/>
                  <a:gd name="T8" fmla="+- 0 6120 5994"/>
                  <a:gd name="T9" fmla="*/ T8 w 126"/>
                  <a:gd name="T10" fmla="+- 0 3132 3039"/>
                  <a:gd name="T11" fmla="*/ 3132 h 92"/>
                  <a:gd name="T12" fmla="+- 0 6088 5994"/>
                  <a:gd name="T13" fmla="*/ T12 w 126"/>
                  <a:gd name="T14" fmla="+- 0 3086 3039"/>
                  <a:gd name="T15" fmla="*/ 3086 h 92"/>
                  <a:gd name="T16" fmla="+- 0 6120 5994"/>
                  <a:gd name="T17" fmla="*/ T16 w 126"/>
                  <a:gd name="T18" fmla="+- 0 3039 3039"/>
                  <a:gd name="T19" fmla="*/ 3039 h 9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26" h="92">
                    <a:moveTo>
                      <a:pt x="126" y="0"/>
                    </a:moveTo>
                    <a:lnTo>
                      <a:pt x="0" y="47"/>
                    </a:lnTo>
                    <a:lnTo>
                      <a:pt x="126" y="93"/>
                    </a:lnTo>
                    <a:lnTo>
                      <a:pt x="94" y="47"/>
                    </a:lnTo>
                    <a:lnTo>
                      <a:pt x="126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ZA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2555" y="2355"/>
              <a:ext cx="809" cy="730"/>
              <a:chOff x="2555" y="2355"/>
              <a:chExt cx="809" cy="730"/>
            </a:xfrm>
          </p:grpSpPr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2555" y="2355"/>
                <a:ext cx="809" cy="730"/>
              </a:xfrm>
              <a:custGeom>
                <a:avLst/>
                <a:gdLst>
                  <a:gd name="T0" fmla="+- 0 2555 2555"/>
                  <a:gd name="T1" fmla="*/ T0 w 809"/>
                  <a:gd name="T2" fmla="+- 0 2355 2355"/>
                  <a:gd name="T3" fmla="*/ 2355 h 730"/>
                  <a:gd name="T4" fmla="+- 0 2555 2555"/>
                  <a:gd name="T5" fmla="*/ T4 w 809"/>
                  <a:gd name="T6" fmla="+- 0 2725 2355"/>
                  <a:gd name="T7" fmla="*/ 2725 h 730"/>
                  <a:gd name="T8" fmla="+- 0 2555 2555"/>
                  <a:gd name="T9" fmla="*/ T8 w 809"/>
                  <a:gd name="T10" fmla="+- 0 2777 2355"/>
                  <a:gd name="T11" fmla="*/ 2777 h 730"/>
                  <a:gd name="T12" fmla="+- 0 2556 2555"/>
                  <a:gd name="T13" fmla="*/ T12 w 809"/>
                  <a:gd name="T14" fmla="+- 0 2864 2355"/>
                  <a:gd name="T15" fmla="*/ 2864 h 730"/>
                  <a:gd name="T16" fmla="+- 0 2561 2555"/>
                  <a:gd name="T17" fmla="*/ T16 w 809"/>
                  <a:gd name="T18" fmla="+- 0 2934 2355"/>
                  <a:gd name="T19" fmla="*/ 2934 h 730"/>
                  <a:gd name="T20" fmla="+- 0 2578 2555"/>
                  <a:gd name="T21" fmla="*/ T20 w 809"/>
                  <a:gd name="T22" fmla="+- 0 3008 2355"/>
                  <a:gd name="T23" fmla="*/ 3008 h 730"/>
                  <a:gd name="T24" fmla="+- 0 2633 2555"/>
                  <a:gd name="T25" fmla="*/ T24 w 809"/>
                  <a:gd name="T26" fmla="+- 0 3062 2355"/>
                  <a:gd name="T27" fmla="*/ 3062 h 730"/>
                  <a:gd name="T28" fmla="+- 0 2707 2555"/>
                  <a:gd name="T29" fmla="*/ T28 w 809"/>
                  <a:gd name="T30" fmla="+- 0 3080 2355"/>
                  <a:gd name="T31" fmla="*/ 3080 h 730"/>
                  <a:gd name="T32" fmla="+- 0 2776 2555"/>
                  <a:gd name="T33" fmla="*/ T32 w 809"/>
                  <a:gd name="T34" fmla="+- 0 3084 2355"/>
                  <a:gd name="T35" fmla="*/ 3084 h 730"/>
                  <a:gd name="T36" fmla="+- 0 2864 2555"/>
                  <a:gd name="T37" fmla="*/ T36 w 809"/>
                  <a:gd name="T38" fmla="+- 0 3085 2355"/>
                  <a:gd name="T39" fmla="*/ 3085 h 730"/>
                  <a:gd name="T40" fmla="+- 0 2915 2555"/>
                  <a:gd name="T41" fmla="*/ T40 w 809"/>
                  <a:gd name="T42" fmla="+- 0 3085 2355"/>
                  <a:gd name="T43" fmla="*/ 3085 h 730"/>
                  <a:gd name="T44" fmla="+- 0 3363 2555"/>
                  <a:gd name="T45" fmla="*/ T44 w 809"/>
                  <a:gd name="T46" fmla="+- 0 3085 2355"/>
                  <a:gd name="T47" fmla="*/ 3085 h 73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</a:cxnLst>
                <a:rect l="0" t="0" r="r" b="b"/>
                <a:pathLst>
                  <a:path w="809" h="730">
                    <a:moveTo>
                      <a:pt x="0" y="0"/>
                    </a:moveTo>
                    <a:lnTo>
                      <a:pt x="0" y="370"/>
                    </a:lnTo>
                    <a:lnTo>
                      <a:pt x="0" y="422"/>
                    </a:lnTo>
                    <a:lnTo>
                      <a:pt x="1" y="509"/>
                    </a:lnTo>
                    <a:lnTo>
                      <a:pt x="6" y="579"/>
                    </a:lnTo>
                    <a:lnTo>
                      <a:pt x="23" y="653"/>
                    </a:lnTo>
                    <a:lnTo>
                      <a:pt x="78" y="707"/>
                    </a:lnTo>
                    <a:lnTo>
                      <a:pt x="152" y="725"/>
                    </a:lnTo>
                    <a:lnTo>
                      <a:pt x="221" y="729"/>
                    </a:lnTo>
                    <a:lnTo>
                      <a:pt x="309" y="730"/>
                    </a:lnTo>
                    <a:lnTo>
                      <a:pt x="360" y="730"/>
                    </a:lnTo>
                    <a:lnTo>
                      <a:pt x="808" y="730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ZA"/>
              </a:p>
            </p:txBody>
          </p:sp>
        </p:grpSp>
        <p:grpSp>
          <p:nvGrpSpPr>
            <p:cNvPr id="11" name="Group 10"/>
            <p:cNvGrpSpPr>
              <a:grpSpLocks/>
            </p:cNvGrpSpPr>
            <p:nvPr/>
          </p:nvGrpSpPr>
          <p:grpSpPr bwMode="auto">
            <a:xfrm>
              <a:off x="2509" y="2261"/>
              <a:ext cx="92" cy="127"/>
              <a:chOff x="2509" y="2261"/>
              <a:chExt cx="92" cy="127"/>
            </a:xfrm>
          </p:grpSpPr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2509" y="2261"/>
                <a:ext cx="92" cy="127"/>
              </a:xfrm>
              <a:custGeom>
                <a:avLst/>
                <a:gdLst>
                  <a:gd name="T0" fmla="+- 0 2555 2509"/>
                  <a:gd name="T1" fmla="*/ T0 w 92"/>
                  <a:gd name="T2" fmla="+- 0 2261 2261"/>
                  <a:gd name="T3" fmla="*/ 2261 h 127"/>
                  <a:gd name="T4" fmla="+- 0 2509 2509"/>
                  <a:gd name="T5" fmla="*/ T4 w 92"/>
                  <a:gd name="T6" fmla="+- 0 2387 2261"/>
                  <a:gd name="T7" fmla="*/ 2387 h 127"/>
                  <a:gd name="T8" fmla="+- 0 2555 2509"/>
                  <a:gd name="T9" fmla="*/ T8 w 92"/>
                  <a:gd name="T10" fmla="+- 0 2355 2261"/>
                  <a:gd name="T11" fmla="*/ 2355 h 127"/>
                  <a:gd name="T12" fmla="+- 0 2589 2509"/>
                  <a:gd name="T13" fmla="*/ T12 w 92"/>
                  <a:gd name="T14" fmla="+- 0 2355 2261"/>
                  <a:gd name="T15" fmla="*/ 2355 h 127"/>
                  <a:gd name="T16" fmla="+- 0 2555 2509"/>
                  <a:gd name="T17" fmla="*/ T16 w 92"/>
                  <a:gd name="T18" fmla="+- 0 2261 2261"/>
                  <a:gd name="T19" fmla="*/ 2261 h 1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92" h="127">
                    <a:moveTo>
                      <a:pt x="46" y="0"/>
                    </a:moveTo>
                    <a:lnTo>
                      <a:pt x="0" y="126"/>
                    </a:lnTo>
                    <a:lnTo>
                      <a:pt x="46" y="94"/>
                    </a:lnTo>
                    <a:lnTo>
                      <a:pt x="80" y="94"/>
                    </a:lnTo>
                    <a:lnTo>
                      <a:pt x="46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ZA"/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2509" y="2261"/>
                <a:ext cx="92" cy="127"/>
              </a:xfrm>
              <a:custGeom>
                <a:avLst/>
                <a:gdLst>
                  <a:gd name="T0" fmla="+- 0 2589 2509"/>
                  <a:gd name="T1" fmla="*/ T0 w 92"/>
                  <a:gd name="T2" fmla="+- 0 2355 2261"/>
                  <a:gd name="T3" fmla="*/ 2355 h 127"/>
                  <a:gd name="T4" fmla="+- 0 2555 2509"/>
                  <a:gd name="T5" fmla="*/ T4 w 92"/>
                  <a:gd name="T6" fmla="+- 0 2355 2261"/>
                  <a:gd name="T7" fmla="*/ 2355 h 127"/>
                  <a:gd name="T8" fmla="+- 0 2601 2509"/>
                  <a:gd name="T9" fmla="*/ T8 w 92"/>
                  <a:gd name="T10" fmla="+- 0 2387 2261"/>
                  <a:gd name="T11" fmla="*/ 2387 h 127"/>
                  <a:gd name="T12" fmla="+- 0 2589 2509"/>
                  <a:gd name="T13" fmla="*/ T12 w 92"/>
                  <a:gd name="T14" fmla="+- 0 2355 2261"/>
                  <a:gd name="T15" fmla="*/ 2355 h 12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92" h="127">
                    <a:moveTo>
                      <a:pt x="80" y="94"/>
                    </a:moveTo>
                    <a:lnTo>
                      <a:pt x="46" y="94"/>
                    </a:lnTo>
                    <a:lnTo>
                      <a:pt x="92" y="126"/>
                    </a:lnTo>
                    <a:lnTo>
                      <a:pt x="80" y="9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ZA"/>
              </a:p>
            </p:txBody>
          </p:sp>
        </p:grpSp>
        <p:grpSp>
          <p:nvGrpSpPr>
            <p:cNvPr id="12" name="Group 11"/>
            <p:cNvGrpSpPr>
              <a:grpSpLocks/>
            </p:cNvGrpSpPr>
            <p:nvPr/>
          </p:nvGrpSpPr>
          <p:grpSpPr bwMode="auto">
            <a:xfrm>
              <a:off x="2555" y="168"/>
              <a:ext cx="939" cy="618"/>
              <a:chOff x="2555" y="168"/>
              <a:chExt cx="939" cy="618"/>
            </a:xfrm>
          </p:grpSpPr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2555" y="168"/>
                <a:ext cx="939" cy="618"/>
              </a:xfrm>
              <a:custGeom>
                <a:avLst/>
                <a:gdLst>
                  <a:gd name="T0" fmla="+- 0 3494 2555"/>
                  <a:gd name="T1" fmla="*/ T0 w 939"/>
                  <a:gd name="T2" fmla="+- 0 168 168"/>
                  <a:gd name="T3" fmla="*/ 168 h 618"/>
                  <a:gd name="T4" fmla="+- 0 2855 2555"/>
                  <a:gd name="T5" fmla="*/ T4 w 939"/>
                  <a:gd name="T6" fmla="+- 0 168 168"/>
                  <a:gd name="T7" fmla="*/ 168 h 618"/>
                  <a:gd name="T8" fmla="+- 0 2812 2555"/>
                  <a:gd name="T9" fmla="*/ T8 w 939"/>
                  <a:gd name="T10" fmla="+- 0 168 168"/>
                  <a:gd name="T11" fmla="*/ 168 h 618"/>
                  <a:gd name="T12" fmla="+- 0 2739 2555"/>
                  <a:gd name="T13" fmla="*/ T12 w 939"/>
                  <a:gd name="T14" fmla="+- 0 169 168"/>
                  <a:gd name="T15" fmla="*/ 169 h 618"/>
                  <a:gd name="T16" fmla="+- 0 2658 2555"/>
                  <a:gd name="T17" fmla="*/ T16 w 939"/>
                  <a:gd name="T18" fmla="+- 0 177 168"/>
                  <a:gd name="T19" fmla="*/ 177 h 618"/>
                  <a:gd name="T20" fmla="+- 0 2592 2555"/>
                  <a:gd name="T21" fmla="*/ T20 w 939"/>
                  <a:gd name="T22" fmla="+- 0 206 168"/>
                  <a:gd name="T23" fmla="*/ 206 h 618"/>
                  <a:gd name="T24" fmla="+- 0 2563 2555"/>
                  <a:gd name="T25" fmla="*/ T24 w 939"/>
                  <a:gd name="T26" fmla="+- 0 271 168"/>
                  <a:gd name="T27" fmla="*/ 271 h 618"/>
                  <a:gd name="T28" fmla="+- 0 2556 2555"/>
                  <a:gd name="T29" fmla="*/ T28 w 939"/>
                  <a:gd name="T30" fmla="+- 0 353 168"/>
                  <a:gd name="T31" fmla="*/ 353 h 618"/>
                  <a:gd name="T32" fmla="+- 0 2555 2555"/>
                  <a:gd name="T33" fmla="*/ T32 w 939"/>
                  <a:gd name="T34" fmla="+- 0 426 168"/>
                  <a:gd name="T35" fmla="*/ 426 h 618"/>
                  <a:gd name="T36" fmla="+- 0 2555 2555"/>
                  <a:gd name="T37" fmla="*/ T36 w 939"/>
                  <a:gd name="T38" fmla="+- 0 468 168"/>
                  <a:gd name="T39" fmla="*/ 468 h 618"/>
                  <a:gd name="T40" fmla="+- 0 2555 2555"/>
                  <a:gd name="T41" fmla="*/ T40 w 939"/>
                  <a:gd name="T42" fmla="+- 0 786 168"/>
                  <a:gd name="T43" fmla="*/ 786 h 61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</a:cxnLst>
                <a:rect l="0" t="0" r="r" b="b"/>
                <a:pathLst>
                  <a:path w="939" h="618">
                    <a:moveTo>
                      <a:pt x="939" y="0"/>
                    </a:moveTo>
                    <a:lnTo>
                      <a:pt x="300" y="0"/>
                    </a:lnTo>
                    <a:lnTo>
                      <a:pt x="257" y="0"/>
                    </a:lnTo>
                    <a:lnTo>
                      <a:pt x="184" y="1"/>
                    </a:lnTo>
                    <a:lnTo>
                      <a:pt x="103" y="9"/>
                    </a:lnTo>
                    <a:lnTo>
                      <a:pt x="37" y="38"/>
                    </a:lnTo>
                    <a:lnTo>
                      <a:pt x="8" y="103"/>
                    </a:lnTo>
                    <a:lnTo>
                      <a:pt x="1" y="185"/>
                    </a:lnTo>
                    <a:lnTo>
                      <a:pt x="0" y="258"/>
                    </a:lnTo>
                    <a:lnTo>
                      <a:pt x="0" y="300"/>
                    </a:lnTo>
                    <a:lnTo>
                      <a:pt x="0" y="618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ZA"/>
              </a:p>
            </p:txBody>
          </p:sp>
        </p:grpSp>
        <p:grpSp>
          <p:nvGrpSpPr>
            <p:cNvPr id="13" name="Group 12"/>
            <p:cNvGrpSpPr>
              <a:grpSpLocks/>
            </p:cNvGrpSpPr>
            <p:nvPr/>
          </p:nvGrpSpPr>
          <p:grpSpPr bwMode="auto">
            <a:xfrm>
              <a:off x="3462" y="122"/>
              <a:ext cx="126" cy="92"/>
              <a:chOff x="3462" y="122"/>
              <a:chExt cx="126" cy="92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3462" y="122"/>
                <a:ext cx="126" cy="92"/>
              </a:xfrm>
              <a:custGeom>
                <a:avLst/>
                <a:gdLst>
                  <a:gd name="T0" fmla="+- 0 3462 3462"/>
                  <a:gd name="T1" fmla="*/ T0 w 126"/>
                  <a:gd name="T2" fmla="+- 0 122 122"/>
                  <a:gd name="T3" fmla="*/ 122 h 92"/>
                  <a:gd name="T4" fmla="+- 0 3494 3462"/>
                  <a:gd name="T5" fmla="*/ T4 w 126"/>
                  <a:gd name="T6" fmla="+- 0 168 122"/>
                  <a:gd name="T7" fmla="*/ 168 h 92"/>
                  <a:gd name="T8" fmla="+- 0 3462 3462"/>
                  <a:gd name="T9" fmla="*/ T8 w 126"/>
                  <a:gd name="T10" fmla="+- 0 214 122"/>
                  <a:gd name="T11" fmla="*/ 214 h 92"/>
                  <a:gd name="T12" fmla="+- 0 3588 3462"/>
                  <a:gd name="T13" fmla="*/ T12 w 126"/>
                  <a:gd name="T14" fmla="+- 0 168 122"/>
                  <a:gd name="T15" fmla="*/ 168 h 92"/>
                  <a:gd name="T16" fmla="+- 0 3462 3462"/>
                  <a:gd name="T17" fmla="*/ T16 w 126"/>
                  <a:gd name="T18" fmla="+- 0 122 122"/>
                  <a:gd name="T19" fmla="*/ 122 h 9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126" h="92">
                    <a:moveTo>
                      <a:pt x="0" y="0"/>
                    </a:moveTo>
                    <a:lnTo>
                      <a:pt x="32" y="46"/>
                    </a:lnTo>
                    <a:lnTo>
                      <a:pt x="0" y="92"/>
                    </a:lnTo>
                    <a:lnTo>
                      <a:pt x="126" y="46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ZA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76306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81263"/>
            <a:ext cx="10515600" cy="5727032"/>
          </a:xfrm>
        </p:spPr>
        <p:txBody>
          <a:bodyPr/>
          <a:lstStyle/>
          <a:p>
            <a:r>
              <a:rPr lang="en-ZA" dirty="0" smtClean="0"/>
              <a:t/>
            </a:r>
            <a:br>
              <a:rPr lang="en-ZA" dirty="0" smtClean="0"/>
            </a:br>
            <a:r>
              <a:rPr lang="en-ZA" dirty="0"/>
              <a:t>I</a:t>
            </a:r>
            <a:r>
              <a:rPr lang="en-ZA" dirty="0" smtClean="0"/>
              <a:t>NPUT – DEFINITION</a:t>
            </a:r>
            <a:br>
              <a:rPr lang="en-ZA" dirty="0" smtClean="0"/>
            </a:br>
            <a:r>
              <a:rPr lang="en-ZA" dirty="0" smtClean="0"/>
              <a:t>PROCEDURE/ PROCESS - DEFINITION</a:t>
            </a:r>
            <a:br>
              <a:rPr lang="en-ZA" dirty="0" smtClean="0"/>
            </a:br>
            <a:r>
              <a:rPr lang="en-ZA" dirty="0" smtClean="0"/>
              <a:t>OUTPUT/ RESULT – DEFINITION</a:t>
            </a:r>
            <a:br>
              <a:rPr lang="en-ZA" dirty="0" smtClean="0"/>
            </a:br>
            <a:r>
              <a:rPr lang="en-ZA" dirty="0" smtClean="0"/>
              <a:t>FEEDBACK LOOP - DEFINITION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6103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ROLE OF THE FACILITATOR</a:t>
            </a:r>
            <a:endParaRPr lang="en-ZA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smtClean="0"/>
              <a:t>ACTIVE INVOLVEMENT OF ALL</a:t>
            </a:r>
          </a:p>
          <a:p>
            <a:r>
              <a:rPr lang="en-ZA" dirty="0" smtClean="0"/>
              <a:t>A CHANNEL</a:t>
            </a:r>
          </a:p>
          <a:p>
            <a:r>
              <a:rPr lang="en-ZA" dirty="0" smtClean="0"/>
              <a:t>GUIDES LEARNING PROCESS</a:t>
            </a:r>
          </a:p>
          <a:p>
            <a:r>
              <a:rPr lang="en-ZA" dirty="0" smtClean="0"/>
              <a:t>ENCOURAGE FINDING ALTERNATIVES</a:t>
            </a:r>
          </a:p>
          <a:p>
            <a:r>
              <a:rPr lang="en-ZA" dirty="0" smtClean="0"/>
              <a:t>USED WHERE GROUPS HAVE PROBLEMS/ DECISION NEEDS TO BE MADE</a:t>
            </a:r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549994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ASPECTS OF ROLE OF FACILITATOR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smtClean="0"/>
              <a:t>Motivates group</a:t>
            </a:r>
          </a:p>
          <a:p>
            <a:r>
              <a:rPr lang="en-ZA" dirty="0" smtClean="0"/>
              <a:t>Directs group</a:t>
            </a:r>
          </a:p>
          <a:p>
            <a:r>
              <a:rPr lang="en-ZA" dirty="0" smtClean="0"/>
              <a:t>Manages process</a:t>
            </a:r>
          </a:p>
          <a:p>
            <a:r>
              <a:rPr lang="en-ZA" dirty="0" smtClean="0"/>
              <a:t>Keep members involved</a:t>
            </a:r>
          </a:p>
          <a:p>
            <a:r>
              <a:rPr lang="en-ZA" dirty="0" smtClean="0"/>
              <a:t>Summarises 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729707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FACILITATION GUIDELINES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ZA" dirty="0" smtClean="0"/>
              <a:t>Preparation</a:t>
            </a:r>
          </a:p>
          <a:p>
            <a:r>
              <a:rPr lang="en-ZA" dirty="0" smtClean="0"/>
              <a:t>Ice-breakers</a:t>
            </a:r>
          </a:p>
          <a:p>
            <a:r>
              <a:rPr lang="en-ZA" dirty="0" smtClean="0"/>
              <a:t>Develop learning experience</a:t>
            </a:r>
          </a:p>
          <a:p>
            <a:r>
              <a:rPr lang="en-ZA" dirty="0" smtClean="0"/>
              <a:t>Allow personal pace</a:t>
            </a:r>
          </a:p>
          <a:p>
            <a:r>
              <a:rPr lang="en-ZA" dirty="0" smtClean="0"/>
              <a:t>Do not overload facts</a:t>
            </a:r>
          </a:p>
          <a:p>
            <a:r>
              <a:rPr lang="en-ZA" dirty="0" smtClean="0"/>
              <a:t>Frequent breaks</a:t>
            </a:r>
          </a:p>
          <a:p>
            <a:r>
              <a:rPr lang="en-ZA" dirty="0" smtClean="0"/>
              <a:t>Note-taking</a:t>
            </a:r>
          </a:p>
          <a:p>
            <a:r>
              <a:rPr lang="en-ZA" dirty="0" smtClean="0"/>
              <a:t>Participation</a:t>
            </a:r>
          </a:p>
          <a:p>
            <a:r>
              <a:rPr lang="en-ZA" dirty="0" smtClean="0"/>
              <a:t>No judgement</a:t>
            </a:r>
          </a:p>
          <a:p>
            <a:r>
              <a:rPr lang="en-ZA" dirty="0" smtClean="0"/>
              <a:t>Correct questioning techniques</a:t>
            </a:r>
          </a:p>
          <a:p>
            <a:r>
              <a:rPr lang="en-ZA" dirty="0" smtClean="0"/>
              <a:t>Application guidance</a:t>
            </a:r>
          </a:p>
          <a:p>
            <a:r>
              <a:rPr lang="en-ZA" dirty="0" smtClean="0"/>
              <a:t>Summarise</a:t>
            </a:r>
          </a:p>
          <a:p>
            <a:r>
              <a:rPr lang="en-ZA" dirty="0" smtClean="0"/>
              <a:t>Non-verbal behaviour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1517712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FACILITATION SKILLS/ TOOLS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ZA" dirty="0" smtClean="0"/>
              <a:t>BASIC VERBAL SKILLS </a:t>
            </a:r>
          </a:p>
          <a:p>
            <a:r>
              <a:rPr lang="en-ZA" dirty="0" smtClean="0"/>
              <a:t>Minimal prompts</a:t>
            </a:r>
          </a:p>
          <a:p>
            <a:r>
              <a:rPr lang="en-ZA" dirty="0" smtClean="0"/>
              <a:t>Open-ended questions</a:t>
            </a:r>
          </a:p>
          <a:p>
            <a:r>
              <a:rPr lang="en-ZA" dirty="0" smtClean="0"/>
              <a:t>Closed-ended questions</a:t>
            </a:r>
          </a:p>
          <a:p>
            <a:r>
              <a:rPr lang="en-ZA" dirty="0" smtClean="0"/>
              <a:t>Probing</a:t>
            </a:r>
          </a:p>
          <a:p>
            <a:r>
              <a:rPr lang="en-ZA" dirty="0" smtClean="0"/>
              <a:t>Active listening</a:t>
            </a:r>
          </a:p>
          <a:p>
            <a:r>
              <a:rPr lang="en-ZA" dirty="0" smtClean="0"/>
              <a:t>Interpretation of verbal- and non-verbal signals</a:t>
            </a:r>
          </a:p>
          <a:p>
            <a:r>
              <a:rPr lang="en-ZA" dirty="0" smtClean="0"/>
              <a:t>Paraphrasing and summarising</a:t>
            </a:r>
          </a:p>
        </p:txBody>
      </p:sp>
    </p:spTree>
    <p:extLst>
      <p:ext uri="{BB962C8B-B14F-4D97-AF65-F5344CB8AC3E}">
        <p14:creationId xmlns:p14="http://schemas.microsoft.com/office/powerpoint/2010/main" val="3870294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ZA" dirty="0" smtClean="0"/>
              <a:t>2. BASIC NON-VERBAL SKILLS</a:t>
            </a:r>
          </a:p>
          <a:p>
            <a:pPr marL="0" indent="0">
              <a:buNone/>
            </a:pPr>
            <a:endParaRPr lang="en-ZA" dirty="0" smtClean="0"/>
          </a:p>
          <a:p>
            <a:pPr marL="0" indent="0">
              <a:buNone/>
            </a:pPr>
            <a:r>
              <a:rPr lang="en-ZA" dirty="0" smtClean="0"/>
              <a:t>SOLER PRINCIPLE</a:t>
            </a:r>
          </a:p>
          <a:p>
            <a:r>
              <a:rPr lang="en-ZA" dirty="0" smtClean="0"/>
              <a:t>Face persons </a:t>
            </a:r>
            <a:r>
              <a:rPr lang="en-ZA" u="sng" dirty="0" smtClean="0"/>
              <a:t>squarely</a:t>
            </a:r>
          </a:p>
          <a:p>
            <a:r>
              <a:rPr lang="en-ZA" dirty="0" smtClean="0"/>
              <a:t>Be </a:t>
            </a:r>
            <a:r>
              <a:rPr lang="en-ZA" u="sng" dirty="0" smtClean="0"/>
              <a:t>open</a:t>
            </a:r>
            <a:r>
              <a:rPr lang="en-ZA" dirty="0" smtClean="0"/>
              <a:t> and approachable</a:t>
            </a:r>
          </a:p>
          <a:p>
            <a:r>
              <a:rPr lang="en-ZA" u="sng" dirty="0" smtClean="0"/>
              <a:t>Lean </a:t>
            </a:r>
            <a:r>
              <a:rPr lang="en-ZA" dirty="0" smtClean="0"/>
              <a:t>towards subject</a:t>
            </a:r>
          </a:p>
          <a:p>
            <a:r>
              <a:rPr lang="en-ZA" u="sng" dirty="0" smtClean="0"/>
              <a:t>Eye contact</a:t>
            </a:r>
          </a:p>
          <a:p>
            <a:r>
              <a:rPr lang="en-ZA" u="sng" dirty="0" smtClean="0"/>
              <a:t>Relax</a:t>
            </a:r>
            <a:endParaRPr lang="en-ZA" u="sng" dirty="0"/>
          </a:p>
        </p:txBody>
      </p:sp>
    </p:spTree>
    <p:extLst>
      <p:ext uri="{BB962C8B-B14F-4D97-AF65-F5344CB8AC3E}">
        <p14:creationId xmlns:p14="http://schemas.microsoft.com/office/powerpoint/2010/main" val="9550420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ADVANCED FACILITATION SKILLS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smtClean="0"/>
              <a:t>ADVANCED LISTENING</a:t>
            </a:r>
          </a:p>
          <a:p>
            <a:r>
              <a:rPr lang="en-ZA" dirty="0" smtClean="0"/>
              <a:t>EMPATHY</a:t>
            </a:r>
          </a:p>
          <a:p>
            <a:r>
              <a:rPr lang="en-ZA" dirty="0" smtClean="0"/>
              <a:t>IMMEDIACY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340683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186</Words>
  <Application>Microsoft Office PowerPoint</Application>
  <PresentationFormat>Widescreen</PresentationFormat>
  <Paragraphs>68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TRAINER VERSUS FACILITATOR</vt:lpstr>
      <vt:lpstr>The Process theory</vt:lpstr>
      <vt:lpstr> INPUT – DEFINITION PROCEDURE/ PROCESS - DEFINITION OUTPUT/ RESULT – DEFINITION FEEDBACK LOOP - DEFINITION</vt:lpstr>
      <vt:lpstr>ROLE OF THE FACILITATOR</vt:lpstr>
      <vt:lpstr>ASPECTS OF ROLE OF FACILITATOR</vt:lpstr>
      <vt:lpstr>FACILITATION GUIDELINES</vt:lpstr>
      <vt:lpstr>FACILITATION SKILLS/ TOOLS</vt:lpstr>
      <vt:lpstr>PowerPoint Presentation</vt:lpstr>
      <vt:lpstr>ADVANCED FACILITATION SKILLS</vt:lpstr>
      <vt:lpstr>FACILITATION TECHNIQUES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Hazel</dc:creator>
  <cp:lastModifiedBy>Hazel</cp:lastModifiedBy>
  <cp:revision>4</cp:revision>
  <dcterms:created xsi:type="dcterms:W3CDTF">2016-08-11T19:29:46Z</dcterms:created>
  <dcterms:modified xsi:type="dcterms:W3CDTF">2016-08-11T19:52:41Z</dcterms:modified>
</cp:coreProperties>
</file>